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8" r:id="rId2"/>
  </p:sldMasterIdLst>
  <p:notesMasterIdLst>
    <p:notesMasterId r:id="rId37"/>
  </p:notesMasterIdLst>
  <p:sldIdLst>
    <p:sldId id="2038" r:id="rId3"/>
    <p:sldId id="2055" r:id="rId4"/>
    <p:sldId id="2054" r:id="rId5"/>
    <p:sldId id="257" r:id="rId6"/>
    <p:sldId id="2040" r:id="rId7"/>
    <p:sldId id="2041" r:id="rId8"/>
    <p:sldId id="2042" r:id="rId9"/>
    <p:sldId id="2046" r:id="rId10"/>
    <p:sldId id="2043" r:id="rId11"/>
    <p:sldId id="2021" r:id="rId12"/>
    <p:sldId id="2023" r:id="rId13"/>
    <p:sldId id="2024" r:id="rId14"/>
    <p:sldId id="2031" r:id="rId15"/>
    <p:sldId id="2032" r:id="rId16"/>
    <p:sldId id="2047" r:id="rId17"/>
    <p:sldId id="2048" r:id="rId18"/>
    <p:sldId id="2049" r:id="rId19"/>
    <p:sldId id="2033" r:id="rId20"/>
    <p:sldId id="2034" r:id="rId21"/>
    <p:sldId id="2044" r:id="rId22"/>
    <p:sldId id="2045" r:id="rId23"/>
    <p:sldId id="2022" r:id="rId24"/>
    <p:sldId id="2017" r:id="rId25"/>
    <p:sldId id="2016" r:id="rId26"/>
    <p:sldId id="2026" r:id="rId27"/>
    <p:sldId id="2020" r:id="rId28"/>
    <p:sldId id="2050" r:id="rId29"/>
    <p:sldId id="2051" r:id="rId30"/>
    <p:sldId id="2053" r:id="rId31"/>
    <p:sldId id="2052" r:id="rId32"/>
    <p:sldId id="2056" r:id="rId33"/>
    <p:sldId id="2059" r:id="rId34"/>
    <p:sldId id="2058" r:id="rId35"/>
    <p:sldId id="2027" r:id="rId3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3A7996"/>
    <a:srgbClr val="E6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A7DBA-11A1-4DCD-933A-6D926E476BDF}" v="9" dt="2025-07-02T10:36:46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5556" autoAdjust="0"/>
  </p:normalViewPr>
  <p:slideViewPr>
    <p:cSldViewPr snapToGrid="0">
      <p:cViewPr varScale="1">
        <p:scale>
          <a:sx n="29" d="100"/>
          <a:sy n="29" d="100"/>
        </p:scale>
        <p:origin x="2741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די דניאל" userId="a18a8b96-adf5-46b3-b347-7b168c311031" providerId="ADAL" clId="{AEBA7DBA-11A1-4DCD-933A-6D926E476BDF}"/>
    <pc:docChg chg="delSld">
      <pc:chgData name="עדי דניאל" userId="a18a8b96-adf5-46b3-b347-7b168c311031" providerId="ADAL" clId="{AEBA7DBA-11A1-4DCD-933A-6D926E476BDF}" dt="2025-07-02T10:36:00.142" v="3" actId="47"/>
      <pc:docMkLst>
        <pc:docMk/>
      </pc:docMkLst>
      <pc:sldChg chg="del">
        <pc:chgData name="עדי דניאל" userId="a18a8b96-adf5-46b3-b347-7b168c311031" providerId="ADAL" clId="{AEBA7DBA-11A1-4DCD-933A-6D926E476BDF}" dt="2025-07-02T10:35:58.803" v="1" actId="47"/>
        <pc:sldMkLst>
          <pc:docMk/>
          <pc:sldMk cId="376368516" sldId="259"/>
        </pc:sldMkLst>
      </pc:sldChg>
      <pc:sldChg chg="del">
        <pc:chgData name="עדי דניאל" userId="a18a8b96-adf5-46b3-b347-7b168c311031" providerId="ADAL" clId="{AEBA7DBA-11A1-4DCD-933A-6D926E476BDF}" dt="2025-07-02T10:35:59.308" v="2" actId="47"/>
        <pc:sldMkLst>
          <pc:docMk/>
          <pc:sldMk cId="2409103459" sldId="260"/>
        </pc:sldMkLst>
      </pc:sldChg>
      <pc:sldChg chg="del">
        <pc:chgData name="עדי דניאל" userId="a18a8b96-adf5-46b3-b347-7b168c311031" providerId="ADAL" clId="{AEBA7DBA-11A1-4DCD-933A-6D926E476BDF}" dt="2025-07-02T10:36:00.142" v="3" actId="47"/>
        <pc:sldMkLst>
          <pc:docMk/>
          <pc:sldMk cId="2403022077" sldId="261"/>
        </pc:sldMkLst>
      </pc:sldChg>
      <pc:sldChg chg="del">
        <pc:chgData name="עדי דניאל" userId="a18a8b96-adf5-46b3-b347-7b168c311031" providerId="ADAL" clId="{AEBA7DBA-11A1-4DCD-933A-6D926E476BDF}" dt="2025-07-02T10:35:58.137" v="0" actId="47"/>
        <pc:sldMkLst>
          <pc:docMk/>
          <pc:sldMk cId="1344695163" sldId="2015"/>
        </pc:sldMkLst>
      </pc:sldChg>
    </pc:docChg>
  </pc:docChgLst>
  <pc:docChgLst>
    <pc:chgData name="Adi Daniel" userId="a18a8b96-adf5-46b3-b347-7b168c311031" providerId="ADAL" clId="{445DADE9-F958-456B-B891-B9C3B933D4AA}"/>
    <pc:docChg chg="undo custSel modSld">
      <pc:chgData name="Adi Daniel" userId="a18a8b96-adf5-46b3-b347-7b168c311031" providerId="ADAL" clId="{445DADE9-F958-456B-B891-B9C3B933D4AA}" dt="2025-06-07T17:19:06.075" v="3" actId="1076"/>
      <pc:docMkLst>
        <pc:docMk/>
      </pc:docMkLst>
      <pc:sldChg chg="modSp mod">
        <pc:chgData name="Adi Daniel" userId="a18a8b96-adf5-46b3-b347-7b168c311031" providerId="ADAL" clId="{445DADE9-F958-456B-B891-B9C3B933D4AA}" dt="2025-06-07T17:19:06.075" v="3" actId="1076"/>
        <pc:sldMkLst>
          <pc:docMk/>
          <pc:sldMk cId="3131540430" sldId="2031"/>
        </pc:sldMkLst>
        <pc:picChg chg="mod">
          <ac:chgData name="Adi Daniel" userId="a18a8b96-adf5-46b3-b347-7b168c311031" providerId="ADAL" clId="{445DADE9-F958-456B-B891-B9C3B933D4AA}" dt="2025-06-07T17:19:06.075" v="3" actId="1076"/>
          <ac:picMkLst>
            <pc:docMk/>
            <pc:sldMk cId="3131540430" sldId="2031"/>
            <ac:picMk id="35" creationId="{F78688B7-88F0-F1CC-41F4-1EE5F0E0043B}"/>
          </ac:picMkLst>
        </pc:picChg>
      </pc:sldChg>
      <pc:sldChg chg="modSp mod">
        <pc:chgData name="Adi Daniel" userId="a18a8b96-adf5-46b3-b347-7b168c311031" providerId="ADAL" clId="{445DADE9-F958-456B-B891-B9C3B933D4AA}" dt="2025-05-27T07:56:16.647" v="0" actId="20577"/>
        <pc:sldMkLst>
          <pc:docMk/>
          <pc:sldMk cId="2969135108" sldId="2038"/>
        </pc:sldMkLst>
        <pc:spChg chg="mod">
          <ac:chgData name="Adi Daniel" userId="a18a8b96-adf5-46b3-b347-7b168c311031" providerId="ADAL" clId="{445DADE9-F958-456B-B891-B9C3B933D4AA}" dt="2025-05-27T07:56:16.647" v="0" actId="20577"/>
          <ac:spMkLst>
            <pc:docMk/>
            <pc:sldMk cId="2969135108" sldId="2038"/>
            <ac:spMk id="3" creationId="{406A4538-1A3A-AA10-FDCC-77B78ED5CA5D}"/>
          </ac:spMkLst>
        </pc:spChg>
      </pc:sldChg>
      <pc:sldChg chg="addSp delSp mod">
        <pc:chgData name="Adi Daniel" userId="a18a8b96-adf5-46b3-b347-7b168c311031" providerId="ADAL" clId="{445DADE9-F958-456B-B891-B9C3B933D4AA}" dt="2025-06-07T17:17:23.237" v="2" actId="22"/>
        <pc:sldMkLst>
          <pc:docMk/>
          <pc:sldMk cId="1490720944" sldId="204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80558-B796-4B63-8162-279E2B6FB5A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97688D-AF43-4E68-BE1A-A052BA5FE0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Satellite imagery is key for maritime monitoring, including traffic, illegal fishing, and naval security.</a:t>
          </a:r>
        </a:p>
      </dgm:t>
    </dgm:pt>
    <dgm:pt modelId="{2B20CBFC-22A8-4983-9ED5-1011899AF696}" type="parTrans" cxnId="{1D704AFA-08AB-4287-953B-E96D717522C6}">
      <dgm:prSet/>
      <dgm:spPr/>
      <dgm:t>
        <a:bodyPr/>
        <a:lstStyle/>
        <a:p>
          <a:endParaRPr lang="en-US"/>
        </a:p>
      </dgm:t>
    </dgm:pt>
    <dgm:pt modelId="{E921FA74-61F8-44FA-942F-A7EF8ABAB416}" type="sibTrans" cxnId="{1D704AFA-08AB-4287-953B-E96D717522C6}">
      <dgm:prSet/>
      <dgm:spPr/>
      <dgm:t>
        <a:bodyPr/>
        <a:lstStyle/>
        <a:p>
          <a:endParaRPr lang="en-US"/>
        </a:p>
      </dgm:t>
    </dgm:pt>
    <dgm:pt modelId="{D77172CB-09D1-4CF9-A16C-2044A4EE0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Ship classification is challenging due to subtle differences in imagery, varying resolutions, and complex visual noise.</a:t>
          </a:r>
        </a:p>
      </dgm:t>
    </dgm:pt>
    <dgm:pt modelId="{5B1BFA50-1F5E-4E51-9E4E-8A168F7EBBA3}" type="parTrans" cxnId="{D3234CF3-C8FE-45CC-8ED9-8926C873895F}">
      <dgm:prSet/>
      <dgm:spPr/>
      <dgm:t>
        <a:bodyPr/>
        <a:lstStyle/>
        <a:p>
          <a:endParaRPr lang="en-US"/>
        </a:p>
      </dgm:t>
    </dgm:pt>
    <dgm:pt modelId="{3254DF49-FDCB-4494-A808-67779744576E}" type="sibTrans" cxnId="{D3234CF3-C8FE-45CC-8ED9-8926C873895F}">
      <dgm:prSet/>
      <dgm:spPr/>
      <dgm:t>
        <a:bodyPr/>
        <a:lstStyle/>
        <a:p>
          <a:endParaRPr lang="en-US"/>
        </a:p>
      </dgm:t>
    </dgm:pt>
    <dgm:pt modelId="{142AF344-3899-4BA9-B2F8-187735C74D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Manual analysis is slow and doesn’t scale for large, long-term surveillance.</a:t>
          </a:r>
        </a:p>
      </dgm:t>
    </dgm:pt>
    <dgm:pt modelId="{782EA680-4CAF-4561-8315-BACE24E733D3}" type="parTrans" cxnId="{ABD37020-58E9-424B-8940-FC6B348B134B}">
      <dgm:prSet/>
      <dgm:spPr/>
      <dgm:t>
        <a:bodyPr/>
        <a:lstStyle/>
        <a:p>
          <a:endParaRPr lang="en-US"/>
        </a:p>
      </dgm:t>
    </dgm:pt>
    <dgm:pt modelId="{922149D5-83EE-4259-AF9C-D397DF5921EC}" type="sibTrans" cxnId="{ABD37020-58E9-424B-8940-FC6B348B134B}">
      <dgm:prSet/>
      <dgm:spPr/>
      <dgm:t>
        <a:bodyPr/>
        <a:lstStyle/>
        <a:p>
          <a:endParaRPr lang="en-US"/>
        </a:p>
      </dgm:t>
    </dgm:pt>
    <dgm:pt modelId="{C43A82B0-A56E-42A9-B0E9-743564910451}" type="pres">
      <dgm:prSet presAssocID="{62980558-B796-4B63-8162-279E2B6FB5A8}" presName="root" presStyleCnt="0">
        <dgm:presLayoutVars>
          <dgm:dir/>
          <dgm:resizeHandles val="exact"/>
        </dgm:presLayoutVars>
      </dgm:prSet>
      <dgm:spPr/>
    </dgm:pt>
    <dgm:pt modelId="{CBDDF2BC-B6DF-466D-828A-0B3147DC5284}" type="pres">
      <dgm:prSet presAssocID="{4697688D-AF43-4E68-BE1A-A052BA5FE0F1}" presName="compNode" presStyleCnt="0"/>
      <dgm:spPr/>
    </dgm:pt>
    <dgm:pt modelId="{607A955B-FF02-4EAD-A9D5-727E5230D97F}" type="pres">
      <dgm:prSet presAssocID="{4697688D-AF43-4E68-BE1A-A052BA5FE0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13C13CCE-78C0-4A7F-8F5A-2ED3C1B28250}" type="pres">
      <dgm:prSet presAssocID="{4697688D-AF43-4E68-BE1A-A052BA5FE0F1}" presName="spaceRect" presStyleCnt="0"/>
      <dgm:spPr/>
    </dgm:pt>
    <dgm:pt modelId="{7ADC29DB-7B8E-4767-9EB0-749456E78D1E}" type="pres">
      <dgm:prSet presAssocID="{4697688D-AF43-4E68-BE1A-A052BA5FE0F1}" presName="textRect" presStyleLbl="revTx" presStyleIdx="0" presStyleCnt="3">
        <dgm:presLayoutVars>
          <dgm:chMax val="1"/>
          <dgm:chPref val="1"/>
        </dgm:presLayoutVars>
      </dgm:prSet>
      <dgm:spPr/>
    </dgm:pt>
    <dgm:pt modelId="{9B04C864-6BDD-4F2C-B02A-A0A5A8F0CEB2}" type="pres">
      <dgm:prSet presAssocID="{E921FA74-61F8-44FA-942F-A7EF8ABAB416}" presName="sibTrans" presStyleCnt="0"/>
      <dgm:spPr/>
    </dgm:pt>
    <dgm:pt modelId="{CB93271A-0969-4D52-852A-C311CF784130}" type="pres">
      <dgm:prSet presAssocID="{D77172CB-09D1-4CF9-A16C-2044A4EE05FE}" presName="compNode" presStyleCnt="0"/>
      <dgm:spPr/>
    </dgm:pt>
    <dgm:pt modelId="{E56BE322-C00E-44CC-986A-8A449083188A}" type="pres">
      <dgm:prSet presAssocID="{D77172CB-09D1-4CF9-A16C-2044A4EE05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DF69124B-D916-44B2-9715-2BF37FD1919F}" type="pres">
      <dgm:prSet presAssocID="{D77172CB-09D1-4CF9-A16C-2044A4EE05FE}" presName="spaceRect" presStyleCnt="0"/>
      <dgm:spPr/>
    </dgm:pt>
    <dgm:pt modelId="{A062260F-4658-49D6-A2A0-B14FAE949B62}" type="pres">
      <dgm:prSet presAssocID="{D77172CB-09D1-4CF9-A16C-2044A4EE05FE}" presName="textRect" presStyleLbl="revTx" presStyleIdx="1" presStyleCnt="3">
        <dgm:presLayoutVars>
          <dgm:chMax val="1"/>
          <dgm:chPref val="1"/>
        </dgm:presLayoutVars>
      </dgm:prSet>
      <dgm:spPr/>
    </dgm:pt>
    <dgm:pt modelId="{56CACB9A-3D07-4895-A619-F6A1CF6B315D}" type="pres">
      <dgm:prSet presAssocID="{3254DF49-FDCB-4494-A808-67779744576E}" presName="sibTrans" presStyleCnt="0"/>
      <dgm:spPr/>
    </dgm:pt>
    <dgm:pt modelId="{94FB1966-D50E-4AB4-86D7-FE62FA50E340}" type="pres">
      <dgm:prSet presAssocID="{142AF344-3899-4BA9-B2F8-187735C74DCE}" presName="compNode" presStyleCnt="0"/>
      <dgm:spPr/>
    </dgm:pt>
    <dgm:pt modelId="{13887D51-500C-41E1-B4A6-B0693127F48C}" type="pres">
      <dgm:prSet presAssocID="{142AF344-3899-4BA9-B2F8-187735C74D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B8073222-0A5B-40FD-9BE6-AE756C123C07}" type="pres">
      <dgm:prSet presAssocID="{142AF344-3899-4BA9-B2F8-187735C74DCE}" presName="spaceRect" presStyleCnt="0"/>
      <dgm:spPr/>
    </dgm:pt>
    <dgm:pt modelId="{2A776C3A-ACDA-4298-BAA7-CBB72FA86ED9}" type="pres">
      <dgm:prSet presAssocID="{142AF344-3899-4BA9-B2F8-187735C74DC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3DB610B-C5C9-43AD-9952-156C5022EEDA}" type="presOf" srcId="{142AF344-3899-4BA9-B2F8-187735C74DCE}" destId="{2A776C3A-ACDA-4298-BAA7-CBB72FA86ED9}" srcOrd="0" destOrd="0" presId="urn:microsoft.com/office/officeart/2018/2/layout/IconLabelList"/>
    <dgm:cxn modelId="{CC867D1C-4398-409D-9522-18F2C1462D81}" type="presOf" srcId="{D77172CB-09D1-4CF9-A16C-2044A4EE05FE}" destId="{A062260F-4658-49D6-A2A0-B14FAE949B62}" srcOrd="0" destOrd="0" presId="urn:microsoft.com/office/officeart/2018/2/layout/IconLabelList"/>
    <dgm:cxn modelId="{ABD37020-58E9-424B-8940-FC6B348B134B}" srcId="{62980558-B796-4B63-8162-279E2B6FB5A8}" destId="{142AF344-3899-4BA9-B2F8-187735C74DCE}" srcOrd="2" destOrd="0" parTransId="{782EA680-4CAF-4561-8315-BACE24E733D3}" sibTransId="{922149D5-83EE-4259-AF9C-D397DF5921EC}"/>
    <dgm:cxn modelId="{97A5E162-E592-4379-9FF3-3D5BF2936A2A}" type="presOf" srcId="{62980558-B796-4B63-8162-279E2B6FB5A8}" destId="{C43A82B0-A56E-42A9-B0E9-743564910451}" srcOrd="0" destOrd="0" presId="urn:microsoft.com/office/officeart/2018/2/layout/IconLabelList"/>
    <dgm:cxn modelId="{43072CBA-E48D-4A88-8598-8CB0A92B1945}" type="presOf" srcId="{4697688D-AF43-4E68-BE1A-A052BA5FE0F1}" destId="{7ADC29DB-7B8E-4767-9EB0-749456E78D1E}" srcOrd="0" destOrd="0" presId="urn:microsoft.com/office/officeart/2018/2/layout/IconLabelList"/>
    <dgm:cxn modelId="{D3234CF3-C8FE-45CC-8ED9-8926C873895F}" srcId="{62980558-B796-4B63-8162-279E2B6FB5A8}" destId="{D77172CB-09D1-4CF9-A16C-2044A4EE05FE}" srcOrd="1" destOrd="0" parTransId="{5B1BFA50-1F5E-4E51-9E4E-8A168F7EBBA3}" sibTransId="{3254DF49-FDCB-4494-A808-67779744576E}"/>
    <dgm:cxn modelId="{1D704AFA-08AB-4287-953B-E96D717522C6}" srcId="{62980558-B796-4B63-8162-279E2B6FB5A8}" destId="{4697688D-AF43-4E68-BE1A-A052BA5FE0F1}" srcOrd="0" destOrd="0" parTransId="{2B20CBFC-22A8-4983-9ED5-1011899AF696}" sibTransId="{E921FA74-61F8-44FA-942F-A7EF8ABAB416}"/>
    <dgm:cxn modelId="{DA687DD5-9955-4CC0-B523-7497224ADE53}" type="presParOf" srcId="{C43A82B0-A56E-42A9-B0E9-743564910451}" destId="{CBDDF2BC-B6DF-466D-828A-0B3147DC5284}" srcOrd="0" destOrd="0" presId="urn:microsoft.com/office/officeart/2018/2/layout/IconLabelList"/>
    <dgm:cxn modelId="{80F7C00A-DC91-4A40-B7F7-690E82948B0D}" type="presParOf" srcId="{CBDDF2BC-B6DF-466D-828A-0B3147DC5284}" destId="{607A955B-FF02-4EAD-A9D5-727E5230D97F}" srcOrd="0" destOrd="0" presId="urn:microsoft.com/office/officeart/2018/2/layout/IconLabelList"/>
    <dgm:cxn modelId="{8DA0C16E-34D2-440F-8BAC-B7792CE09204}" type="presParOf" srcId="{CBDDF2BC-B6DF-466D-828A-0B3147DC5284}" destId="{13C13CCE-78C0-4A7F-8F5A-2ED3C1B28250}" srcOrd="1" destOrd="0" presId="urn:microsoft.com/office/officeart/2018/2/layout/IconLabelList"/>
    <dgm:cxn modelId="{029BEFBB-98D0-4A29-B8D1-EF4F64D350AB}" type="presParOf" srcId="{CBDDF2BC-B6DF-466D-828A-0B3147DC5284}" destId="{7ADC29DB-7B8E-4767-9EB0-749456E78D1E}" srcOrd="2" destOrd="0" presId="urn:microsoft.com/office/officeart/2018/2/layout/IconLabelList"/>
    <dgm:cxn modelId="{690E22B4-0D50-4390-B154-37A57F6D0F41}" type="presParOf" srcId="{C43A82B0-A56E-42A9-B0E9-743564910451}" destId="{9B04C864-6BDD-4F2C-B02A-A0A5A8F0CEB2}" srcOrd="1" destOrd="0" presId="urn:microsoft.com/office/officeart/2018/2/layout/IconLabelList"/>
    <dgm:cxn modelId="{F40FE104-6F97-483F-9BE9-6AB332A84F55}" type="presParOf" srcId="{C43A82B0-A56E-42A9-B0E9-743564910451}" destId="{CB93271A-0969-4D52-852A-C311CF784130}" srcOrd="2" destOrd="0" presId="urn:microsoft.com/office/officeart/2018/2/layout/IconLabelList"/>
    <dgm:cxn modelId="{BC9088B1-118A-4BA0-B451-B49BEDA16658}" type="presParOf" srcId="{CB93271A-0969-4D52-852A-C311CF784130}" destId="{E56BE322-C00E-44CC-986A-8A449083188A}" srcOrd="0" destOrd="0" presId="urn:microsoft.com/office/officeart/2018/2/layout/IconLabelList"/>
    <dgm:cxn modelId="{FAB8E127-23EB-46CF-8EDD-9BD300F044C4}" type="presParOf" srcId="{CB93271A-0969-4D52-852A-C311CF784130}" destId="{DF69124B-D916-44B2-9715-2BF37FD1919F}" srcOrd="1" destOrd="0" presId="urn:microsoft.com/office/officeart/2018/2/layout/IconLabelList"/>
    <dgm:cxn modelId="{229B1C58-2B03-4EFF-840F-7C511BF97244}" type="presParOf" srcId="{CB93271A-0969-4D52-852A-C311CF784130}" destId="{A062260F-4658-49D6-A2A0-B14FAE949B62}" srcOrd="2" destOrd="0" presId="urn:microsoft.com/office/officeart/2018/2/layout/IconLabelList"/>
    <dgm:cxn modelId="{92385D9A-221A-40EF-A0C5-502D3AAE42B4}" type="presParOf" srcId="{C43A82B0-A56E-42A9-B0E9-743564910451}" destId="{56CACB9A-3D07-4895-A619-F6A1CF6B315D}" srcOrd="3" destOrd="0" presId="urn:microsoft.com/office/officeart/2018/2/layout/IconLabelList"/>
    <dgm:cxn modelId="{7A4A5183-5411-457C-BA7F-97971E821AD2}" type="presParOf" srcId="{C43A82B0-A56E-42A9-B0E9-743564910451}" destId="{94FB1966-D50E-4AB4-86D7-FE62FA50E340}" srcOrd="4" destOrd="0" presId="urn:microsoft.com/office/officeart/2018/2/layout/IconLabelList"/>
    <dgm:cxn modelId="{61069AE5-D08D-4525-911E-8B122B0E95CC}" type="presParOf" srcId="{94FB1966-D50E-4AB4-86D7-FE62FA50E340}" destId="{13887D51-500C-41E1-B4A6-B0693127F48C}" srcOrd="0" destOrd="0" presId="urn:microsoft.com/office/officeart/2018/2/layout/IconLabelList"/>
    <dgm:cxn modelId="{C0004044-850A-4200-91F5-C76F3A31C403}" type="presParOf" srcId="{94FB1966-D50E-4AB4-86D7-FE62FA50E340}" destId="{B8073222-0A5B-40FD-9BE6-AE756C123C07}" srcOrd="1" destOrd="0" presId="urn:microsoft.com/office/officeart/2018/2/layout/IconLabelList"/>
    <dgm:cxn modelId="{1C4BEB9B-103F-4ACE-8496-92450235C39F}" type="presParOf" srcId="{94FB1966-D50E-4AB4-86D7-FE62FA50E340}" destId="{2A776C3A-ACDA-4298-BAA7-CBB72FA86ED9}" srcOrd="2" destOrd="0" presId="urn:microsoft.com/office/officeart/2018/2/layout/IconLabelList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A955B-FF02-4EAD-A9D5-727E5230D97F}">
      <dsp:nvSpPr>
        <dsp:cNvPr id="0" name=""/>
        <dsp:cNvSpPr/>
      </dsp:nvSpPr>
      <dsp:spPr>
        <a:xfrm>
          <a:off x="1212569" y="749002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C29DB-7B8E-4767-9EB0-749456E78D1E}">
      <dsp:nvSpPr>
        <dsp:cNvPr id="0" name=""/>
        <dsp:cNvSpPr/>
      </dsp:nvSpPr>
      <dsp:spPr>
        <a:xfrm>
          <a:off x="417971" y="2477335"/>
          <a:ext cx="288945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Satellite imagery is key for maritime monitoring, including traffic, illegal fishing, and naval security.</a:t>
          </a:r>
        </a:p>
      </dsp:txBody>
      <dsp:txXfrm>
        <a:off x="417971" y="2477335"/>
        <a:ext cx="2889450" cy="1125000"/>
      </dsp:txXfrm>
    </dsp:sp>
    <dsp:sp modelId="{E56BE322-C00E-44CC-986A-8A449083188A}">
      <dsp:nvSpPr>
        <dsp:cNvPr id="0" name=""/>
        <dsp:cNvSpPr/>
      </dsp:nvSpPr>
      <dsp:spPr>
        <a:xfrm>
          <a:off x="4607673" y="749002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2260F-4658-49D6-A2A0-B14FAE949B62}">
      <dsp:nvSpPr>
        <dsp:cNvPr id="0" name=""/>
        <dsp:cNvSpPr/>
      </dsp:nvSpPr>
      <dsp:spPr>
        <a:xfrm>
          <a:off x="3813075" y="2477335"/>
          <a:ext cx="288945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Ship classification is challenging due to subtle differences in imagery, varying resolutions, and complex visual noise.</a:t>
          </a:r>
        </a:p>
      </dsp:txBody>
      <dsp:txXfrm>
        <a:off x="3813075" y="2477335"/>
        <a:ext cx="2889450" cy="1125000"/>
      </dsp:txXfrm>
    </dsp:sp>
    <dsp:sp modelId="{13887D51-500C-41E1-B4A6-B0693127F48C}">
      <dsp:nvSpPr>
        <dsp:cNvPr id="0" name=""/>
        <dsp:cNvSpPr/>
      </dsp:nvSpPr>
      <dsp:spPr>
        <a:xfrm>
          <a:off x="8002777" y="749002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76C3A-ACDA-4298-BAA7-CBB72FA86ED9}">
      <dsp:nvSpPr>
        <dsp:cNvPr id="0" name=""/>
        <dsp:cNvSpPr/>
      </dsp:nvSpPr>
      <dsp:spPr>
        <a:xfrm>
          <a:off x="7208178" y="2477335"/>
          <a:ext cx="288945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Manual analysis is slow and doesn’t scale for large, long-term surveillance.</a:t>
          </a:r>
        </a:p>
      </dsp:txBody>
      <dsp:txXfrm>
        <a:off x="7208178" y="2477335"/>
        <a:ext cx="2889450" cy="112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ED285-D4CA-4C59-B7D2-82F4A7EDECD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466BD-3435-4747-8865-0C6E667D5D5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479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680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A9D48-BF34-A60E-8433-A2E810EAA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C117672-E93D-B998-7480-03617DB8E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A30106E-0FDA-EDCE-72C4-89325CC44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r" rtl="1"/>
            <a:endParaRPr lang="he-IL" b="0" dirty="0">
              <a:ea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1C0E8D4-8465-4492-4BF4-9F8B2731B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60178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9B2-1350-F40B-4677-D8ABA383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EC86388A-6528-2E0E-7B73-A7F62BA49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16A90C7-16D1-8B3B-6693-3696AF6A7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r" rtl="1"/>
            <a:endParaRPr lang="he-IL" b="0" dirty="0">
              <a:ea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96EC4A-DD04-3732-65F7-155851309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54312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9918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r"/>
            <a:endParaRPr lang="he-IL" b="1" dirty="0">
              <a:ea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7866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038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B5672-D824-ED4D-4C2E-79966FF4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B6A4038-ED37-DE3A-19E7-5888106C4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A76F2E2-F46B-F09A-1DD1-4AF5A42E7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r" rtl="1"/>
            <a:endParaRPr lang="he-IL" b="0" dirty="0">
              <a:ea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23C2D3A-AEB6-E229-F24A-48A4B0178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7230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29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309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63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10C5-3C9D-DB89-0FB9-708B4691D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0C91EE3E-506B-570B-DC95-3CBD62CAD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23BBE20-8833-7A16-600A-3CDC244D5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None/>
            </a:pP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1B95C51-5FB8-03E9-7553-8B7C0331A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9164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0010-30DB-9FC3-D55B-BFCFDB093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95883D3-ADEF-6DDD-CAC2-DC61F5012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010FE57-F11C-FA7A-7422-DD6AE4CA7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r" rtl="1"/>
            <a:endParaRPr lang="he-IL" b="0" dirty="0">
              <a:ea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A7D5EA5-E3C3-B844-755C-74EAF62B8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843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745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1F67-2458-B057-BAE7-6F32820BB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1CA9C-62AF-A076-D2C2-5D143E032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0BBC20-32A2-55C3-1C8C-C32E47397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614C-E50A-556D-FF7A-1A7F41E1C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8300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E7AB3-4E35-307F-F70A-93CDDEA3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64166-17D0-20BB-7E6D-A616EC4B2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948D8-426E-B1F1-BF20-BB6582DC7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82F97-EC92-A22C-D67C-8ED106159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6905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8D4DD-7F94-67C0-F6C2-D02AA2AB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0C218-893F-8802-3455-D3398FE1A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3FC82-4071-3F5F-940C-06D0D2B05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30015-0830-C1DA-9602-5BC20F0B7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466BD-3435-4747-8865-0C6E667D5D57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8239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09150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662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783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0C07-17AF-84AE-D8D4-0A43856C2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DFE86-91AE-5218-27F3-7C2A9DF80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0647-8439-27F5-AEC4-7E36C79F9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639D6-DC23-8850-DB8B-BE80501C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9967C-C6C7-52FE-2211-8ABB0307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0313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6D4B-6532-1872-C9F3-6C913AE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C39EF-B467-40AD-6034-82E82BBE7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578CC-AD73-9CAA-5B59-6B91B591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8018E-627C-A056-3DCF-D960354C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E0AB2-B8F0-1A79-51D6-80F02B37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4220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36DD-EC00-6D55-81FB-C5E11975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D700C-6313-3E43-940B-EF943269A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7365-CFC3-84A0-0722-380F25E4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A91A6-DCEF-36E0-6330-6DC2FBE6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DAD3-D3FA-17DC-4A30-344F2863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0577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071D-EC30-DF7E-414D-E380FF6A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339F2-16DD-FCB7-6E82-D4D18DE5D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D240-2A44-6BE5-29B2-BDDBE3719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0EF27-5037-80DB-9AF7-6964929D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4128B-BD6D-E0F7-5108-5DE54E0E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F544B-301C-3A71-3E3D-FA987121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3358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3FB6-6924-123C-494A-01591BE29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A5930-ED53-BE19-7841-503AEFD51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A76A4-31BC-A645-3979-573E2510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13D7D-D26E-D3DA-A0C2-03579C2CA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7FA58-2A57-3327-4477-C2338A89C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1278D-A2C9-BC62-2171-7837497C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0B5CC4-3C6C-97B4-5E52-800BBC2F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8C12E-2F42-C953-06E4-FBE5DC7D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51839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1EC2-29F0-C7C6-E851-1987C8AD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E80EC-D215-5216-4BC8-02DDE1859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87F15-D917-6CB9-2982-E4DA52183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E6ECE-BFDE-B6C4-7B06-0F9CBD71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3338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4026BE-CAA5-3E80-5967-12B246B5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408DB-6CA6-998B-A8EB-B589DAAF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3313C-2C1C-F81A-E815-B74894E1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3579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EE2B-75DC-DFEF-00BB-3F632759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4ABD-32EE-CD31-C114-13FD5619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15AA4-BB1F-AA7F-5C2E-0FA5D1DA0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6621F-9634-9FBD-652B-9DFB702D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BF034-814D-D79D-57E9-FB141C29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21535-0533-7D9A-FE4B-A611A8BA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1556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2184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F681-BFCA-60ED-8C42-43F70C1E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EABE9-4096-E4A7-1A3E-DAD1F7A29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C44C-7486-3DF3-ED04-57E64839F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FDA6-B009-A6B6-90C9-75E1F93E4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2320A-8D77-B73D-1EAE-A7944917E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4A85F-F797-77BD-93BC-2E012D74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070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1FF4-E779-23C2-DB56-A0F1DEDA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8DE11-9EDD-069B-8F9E-C515C2414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7EA2F-025B-CB6A-7D8A-A45617E9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2DA4-D325-AEC0-9189-8A2EEFA7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8749F-7412-0370-FF16-05376D97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7972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BA5439-3F5A-D274-AF86-1177388DA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2EED4-F715-8FB7-62E5-953C8FAEC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99420-6C0C-CD39-7CD2-06F51F516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B31E4-D3E2-59CD-7BCC-68AB3919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FC912-5C07-3F5C-B1BC-47B02473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159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027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5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171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416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400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975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613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207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6244A7-923C-5CA1-BF0B-AF8D17CD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C3498-818F-1DC4-84C3-8B44BA8D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186B7-181E-0D09-EE2D-06C35D86D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D68C24-1D9E-4BFB-AA70-7DF304311920}" type="datetimeFigureOut">
              <a:rPr lang="en-IL" smtClean="0"/>
              <a:t>07/02/2025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B0CD8-11A2-3F4B-F0BE-BE914420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73675-2380-98C0-764F-CE160E4BD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F9A9E-0D4A-44F7-8358-FCC6A5694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2322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wallpaperflare.com/blue-and-white-cma-cgm-cargo-ship-sea-board-the-ship-a-container-ship-wallpaper-qokts/download/2560x10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llpaperflare.com/blue-and-white-cma-cgm-cargo-ship-sea-board-the-ship-a-container-ship-wallpaper-qokts/download/2560x1080" TargetMode="Externa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ZQGY0PaQIlM?feature=oembed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hyperlink" Target="https://www.wallpaperflare.com/blue-and-white-cma-cgm-cargo-ship-sea-board-the-ship-a-container-ship-wallpaper-qokts/download/2560x1080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PeATuB3DVvo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hyperlink" Target="https://www.wallpaperflare.com/blue-and-white-cma-cgm-cargo-ship-sea-board-the-ship-a-container-ship-wallpaper-qokts/download/2560x1080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image" Target="../media/image13.png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hyperlink" Target="https://www.wallpaperflare.com/blue-and-white-cma-cgm-cargo-ship-sea-board-the-ship-a-container-ship-wallpaper-qokts/download/2560x1080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3C35E-18B4-E024-0280-D89F86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BA88C-70C4-157C-B74A-26FC6BECD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149" y="5669281"/>
            <a:ext cx="11469701" cy="80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CB733-6871-0794-0C69-4DDF334495E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1148" y="246537"/>
            <a:ext cx="11446879" cy="5203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CA93F-7A1D-894B-08C1-DECFC857F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4560"/>
            <a:ext cx="9144000" cy="1234440"/>
          </a:xfrm>
        </p:spPr>
        <p:txBody>
          <a:bodyPr>
            <a:normAutofit fontScale="90000"/>
          </a:bodyPr>
          <a:lstStyle/>
          <a:p>
            <a: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  <a:ea typeface="+mj-lt"/>
                <a:cs typeface="+mj-lt"/>
              </a:rPr>
              <a:t>Satellite Ship Classification</a:t>
            </a:r>
            <a:endParaRPr lang="he-IL" b="1">
              <a:solidFill>
                <a:schemeClr val="tx1">
                  <a:lumMod val="65000"/>
                  <a:lumOff val="35000"/>
                </a:schemeClr>
              </a:solidFill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A4538-1A3A-AA10-FDCC-77B78ED5C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42318"/>
            <a:ext cx="12192000" cy="467042"/>
          </a:xfrm>
        </p:spPr>
        <p:txBody>
          <a:bodyPr numCol="1">
            <a:normAutofit fontScale="85000" lnSpcReduction="10000"/>
          </a:bodyPr>
          <a:lstStyle/>
          <a:p>
            <a:pPr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Adi Daniel                             Tzuf Lahan                       Ayelet-</a:t>
            </a:r>
            <a:r>
              <a:rPr lang="he-IL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Hashahar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 Cohen</a:t>
            </a:r>
            <a:endParaRPr lang="en-IL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9135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15B6-DB84-FCE8-0223-1EFD448B0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40B58-BAE6-628D-1D7A-F4CFEC4932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1148" y="246537"/>
            <a:ext cx="11446879" cy="5203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0CEBFC-E206-0C22-96C5-69A82AD2C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149" y="5669281"/>
            <a:ext cx="11469701" cy="808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92F85-9BF5-FC0B-6EA5-BC1D38425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47584"/>
            <a:ext cx="9144000" cy="1801193"/>
          </a:xfrm>
        </p:spPr>
        <p:txBody>
          <a:bodyPr>
            <a:normAutofit fontScale="90000"/>
          </a:bodyPr>
          <a:lstStyle/>
          <a:p>
            <a: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Data Analysis</a:t>
            </a:r>
            <a:b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342652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F85A-5D5B-C9EB-9BE8-D344D233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0F0C2-12C5-9A48-3151-0B5AF3833D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1148" y="246537"/>
            <a:ext cx="11446879" cy="5203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9ECDB9-F556-D725-8CA0-77B9B0246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149" y="5669281"/>
            <a:ext cx="11469701" cy="808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1B9FB-30B7-C46F-0D3D-8B41595B1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47584"/>
            <a:ext cx="9144000" cy="1801193"/>
          </a:xfrm>
        </p:spPr>
        <p:txBody>
          <a:bodyPr>
            <a:normAutofit fontScale="90000"/>
          </a:bodyPr>
          <a:lstStyle/>
          <a:p>
            <a: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</a:rPr>
              <a:t>YOLOv8-Nano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88342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D2375-822C-C3E3-A373-0C12E32D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E0730B-756E-B69E-724B-BC0F48481D72}"/>
              </a:ext>
            </a:extLst>
          </p:cNvPr>
          <p:cNvSpPr/>
          <p:nvPr/>
        </p:nvSpPr>
        <p:spPr>
          <a:xfrm>
            <a:off x="255181" y="1935126"/>
            <a:ext cx="11671405" cy="3742660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81E98-0570-A7F6-18FB-6E1237D46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8" name="Picture 4" descr="YOLOv8 object detection architecture.">
            <a:extLst>
              <a:ext uri="{FF2B5EF4-FFF2-40B4-BE49-F238E27FC236}">
                <a16:creationId xmlns:a16="http://schemas.microsoft.com/office/drawing/2014/main" id="{ED2E2668-9309-5478-F5C6-7DB66891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5" y="2020824"/>
            <a:ext cx="11349470" cy="352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852EB7D-A400-CEA5-F0E6-C1DDD5712486}"/>
              </a:ext>
            </a:extLst>
          </p:cNvPr>
          <p:cNvSpPr txBox="1">
            <a:spLocks/>
          </p:cNvSpPr>
          <p:nvPr/>
        </p:nvSpPr>
        <p:spPr>
          <a:xfrm>
            <a:off x="-813223" y="979697"/>
            <a:ext cx="10104966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156082"/>
                </a:solidFill>
                <a:latin typeface="Aptos Display (Headings)"/>
              </a:rPr>
              <a:t>YOLOv8-Nano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51430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8801-98B4-ACB7-A924-FCD3F9CB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25265-238C-EEA3-8961-986D53D85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  <a:ln>
            <a:noFill/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48D2DF4D-062D-E641-E700-056E3BE6DD88}"/>
              </a:ext>
            </a:extLst>
          </p:cNvPr>
          <p:cNvSpPr txBox="1">
            <a:spLocks/>
          </p:cNvSpPr>
          <p:nvPr/>
        </p:nvSpPr>
        <p:spPr>
          <a:xfrm>
            <a:off x="914400" y="979697"/>
            <a:ext cx="7006856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rgbClr val="156082"/>
                </a:solidFill>
                <a:latin typeface="Aptos Display (Headings)"/>
              </a:rPr>
              <a:t>Classification Report – Test set</a:t>
            </a:r>
          </a:p>
        </p:txBody>
      </p:sp>
      <p:pic>
        <p:nvPicPr>
          <p:cNvPr id="2052" name="Picture 4" descr="Output image">
            <a:extLst>
              <a:ext uri="{FF2B5EF4-FFF2-40B4-BE49-F238E27FC236}">
                <a16:creationId xmlns:a16="http://schemas.microsoft.com/office/drawing/2014/main" id="{8FED0830-2E2B-4076-AFEF-8AAD619F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04" y="2567278"/>
            <a:ext cx="7899641" cy="313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78688B7-88F0-F1CC-41F4-1EE5F0E00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205" y="2292418"/>
            <a:ext cx="10235009" cy="3393492"/>
          </a:xfrm>
          <a:prstGeom prst="rect">
            <a:avLst/>
          </a:prstGeom>
        </p:spPr>
      </p:pic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884ED4F-EC9D-39F5-B7BD-AEF8883C1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354205"/>
              </p:ext>
            </p:extLst>
          </p:nvPr>
        </p:nvGraphicFramePr>
        <p:xfrm>
          <a:off x="1785259" y="2292418"/>
          <a:ext cx="9046052" cy="2646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804">
                  <a:extLst>
                    <a:ext uri="{9D8B030D-6E8A-4147-A177-3AD203B41FA5}">
                      <a16:colId xmlns:a16="http://schemas.microsoft.com/office/drawing/2014/main" val="447430648"/>
                    </a:ext>
                  </a:extLst>
                </a:gridCol>
                <a:gridCol w="1808562">
                  <a:extLst>
                    <a:ext uri="{9D8B030D-6E8A-4147-A177-3AD203B41FA5}">
                      <a16:colId xmlns:a16="http://schemas.microsoft.com/office/drawing/2014/main" val="2060508769"/>
                    </a:ext>
                  </a:extLst>
                </a:gridCol>
                <a:gridCol w="1808562">
                  <a:extLst>
                    <a:ext uri="{9D8B030D-6E8A-4147-A177-3AD203B41FA5}">
                      <a16:colId xmlns:a16="http://schemas.microsoft.com/office/drawing/2014/main" val="809698963"/>
                    </a:ext>
                  </a:extLst>
                </a:gridCol>
                <a:gridCol w="1808562">
                  <a:extLst>
                    <a:ext uri="{9D8B030D-6E8A-4147-A177-3AD203B41FA5}">
                      <a16:colId xmlns:a16="http://schemas.microsoft.com/office/drawing/2014/main" val="397652099"/>
                    </a:ext>
                  </a:extLst>
                </a:gridCol>
                <a:gridCol w="1808562">
                  <a:extLst>
                    <a:ext uri="{9D8B030D-6E8A-4147-A177-3AD203B41FA5}">
                      <a16:colId xmlns:a16="http://schemas.microsoft.com/office/drawing/2014/main" val="734399977"/>
                    </a:ext>
                  </a:extLst>
                </a:gridCol>
              </a:tblGrid>
              <a:tr h="441147">
                <a:tc>
                  <a:txBody>
                    <a:bodyPr/>
                    <a:lstStyle/>
                    <a:p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Precision</a:t>
                      </a:r>
                      <a:endParaRPr lang="en-IL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Recall</a:t>
                      </a:r>
                      <a:endParaRPr lang="en-IL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F1-Score</a:t>
                      </a:r>
                      <a:endParaRPr lang="en-IL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Support</a:t>
                      </a:r>
                      <a:endParaRPr lang="en-IL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449325"/>
                  </a:ext>
                </a:extLst>
              </a:tr>
              <a:tr h="441147">
                <a:tc>
                  <a:txBody>
                    <a:bodyPr/>
                    <a:lstStyle/>
                    <a:p>
                      <a:r>
                        <a:rPr lang="en-US" sz="2000" b="1"/>
                        <a:t>Ship</a:t>
                      </a:r>
                      <a:endParaRPr lang="en-IL" sz="2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1.00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0.97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0.99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300</a:t>
                      </a:r>
                      <a:endParaRPr lang="en-IL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287905"/>
                  </a:ext>
                </a:extLst>
              </a:tr>
              <a:tr h="441147">
                <a:tc>
                  <a:txBody>
                    <a:bodyPr/>
                    <a:lstStyle/>
                    <a:p>
                      <a:r>
                        <a:rPr lang="en-US" sz="2000" b="1"/>
                        <a:t>No-ship</a:t>
                      </a:r>
                      <a:endParaRPr lang="en-IL" sz="2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0.93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1.00</a:t>
                      </a:r>
                      <a:endParaRPr lang="en-I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0.96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100</a:t>
                      </a:r>
                      <a:endParaRPr lang="en-IL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638499"/>
                  </a:ext>
                </a:extLst>
              </a:tr>
              <a:tr h="441147">
                <a:tc>
                  <a:txBody>
                    <a:bodyPr/>
                    <a:lstStyle/>
                    <a:p>
                      <a:r>
                        <a:rPr lang="en-US" sz="2000" b="1" dirty="0"/>
                        <a:t>Accuracy</a:t>
                      </a:r>
                      <a:endParaRPr lang="en-IL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0.98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0.98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0.98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400</a:t>
                      </a:r>
                      <a:endParaRPr lang="en-IL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015606"/>
                  </a:ext>
                </a:extLst>
              </a:tr>
              <a:tr h="441147">
                <a:tc>
                  <a:txBody>
                    <a:bodyPr/>
                    <a:lstStyle/>
                    <a:p>
                      <a:r>
                        <a:rPr lang="en-US" sz="2000" b="1"/>
                        <a:t>Marco avg</a:t>
                      </a:r>
                      <a:endParaRPr lang="en-IL" sz="2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0.96</a:t>
                      </a:r>
                      <a:endParaRPr lang="en-I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0.99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0.97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400</a:t>
                      </a:r>
                      <a:endParaRPr lang="en-IL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613808"/>
                  </a:ext>
                </a:extLst>
              </a:tr>
              <a:tr h="441147">
                <a:tc>
                  <a:txBody>
                    <a:bodyPr/>
                    <a:lstStyle/>
                    <a:p>
                      <a:r>
                        <a:rPr lang="en-US" sz="2000" b="1" dirty="0"/>
                        <a:t>Weighted avg</a:t>
                      </a:r>
                      <a:endParaRPr lang="en-IL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0.98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0.98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0.98</a:t>
                      </a:r>
                      <a:endParaRPr lang="en-IL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400</a:t>
                      </a:r>
                      <a:endParaRPr lang="en-IL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664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54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F5CEB-4995-2F5B-2030-5640359CC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D57E16-9A21-98B0-32D9-E064659C7651}"/>
              </a:ext>
            </a:extLst>
          </p:cNvPr>
          <p:cNvSpPr/>
          <p:nvPr/>
        </p:nvSpPr>
        <p:spPr>
          <a:xfrm>
            <a:off x="6443330" y="2573079"/>
            <a:ext cx="5613991" cy="4115151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D20415-9C3A-F3AE-DAE1-E0B463D82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56AA6BCC-2255-F0DE-42B2-2E0FFB6F2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186" y="2675970"/>
            <a:ext cx="5291469" cy="3883149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6C50808-E5C8-D3A8-1C44-FD098F97E613}"/>
              </a:ext>
            </a:extLst>
          </p:cNvPr>
          <p:cNvSpPr txBox="1">
            <a:spLocks/>
          </p:cNvSpPr>
          <p:nvPr/>
        </p:nvSpPr>
        <p:spPr>
          <a:xfrm>
            <a:off x="916961" y="949546"/>
            <a:ext cx="4271728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Overfitting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8D5C48-9E19-6FDA-2838-92566AE6C1D6}"/>
              </a:ext>
            </a:extLst>
          </p:cNvPr>
          <p:cNvSpPr txBox="1"/>
          <p:nvPr/>
        </p:nvSpPr>
        <p:spPr>
          <a:xfrm>
            <a:off x="1040935" y="1420286"/>
            <a:ext cx="10234103" cy="2299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/>
          </a:p>
          <a:p>
            <a:r>
              <a:rPr lang="en-US" sz="2000" b="1">
                <a:solidFill>
                  <a:schemeClr val="tx1">
                    <a:tint val="82000"/>
                  </a:schemeClr>
                </a:solidFill>
              </a:rPr>
              <a:t>Training vs. validation loss curves analyzed to assess overfitting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Small final gap: 0.0461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Both losses decrease steadily across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Indicates low overfitting risk and good </a:t>
            </a:r>
          </a:p>
          <a:p>
            <a:pPr lvl="1">
              <a:lnSpc>
                <a:spcPct val="150000"/>
              </a:lnSpc>
            </a:pPr>
            <a:r>
              <a:rPr lang="en-US"/>
              <a:t>     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98260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FCF4F-24A9-D500-E01A-3E5A2C3B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592241-E3EB-B1EE-5908-CC834FC54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C473A17-AB87-D055-2C09-DEE5DB955F4D}"/>
              </a:ext>
            </a:extLst>
          </p:cNvPr>
          <p:cNvSpPr txBox="1">
            <a:spLocks/>
          </p:cNvSpPr>
          <p:nvPr/>
        </p:nvSpPr>
        <p:spPr>
          <a:xfrm>
            <a:off x="916960" y="949546"/>
            <a:ext cx="8766535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Effect of Freezing Weights in Transfer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FACB5-89FC-F9F9-A837-5B5D61B8AEA5}"/>
              </a:ext>
            </a:extLst>
          </p:cNvPr>
          <p:cNvSpPr txBox="1"/>
          <p:nvPr/>
        </p:nvSpPr>
        <p:spPr>
          <a:xfrm>
            <a:off x="1040935" y="1420286"/>
            <a:ext cx="10234103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/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tint val="82000"/>
                  </a:schemeClr>
                </a:solidFill>
              </a:rPr>
              <a:t>What Are Frozen Weights?</a:t>
            </a:r>
            <a:endParaRPr lang="he-IL" sz="2000" b="1">
              <a:solidFill>
                <a:schemeClr val="tx1">
                  <a:tint val="82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/>
              <a:t>In transfer learning, frozen weights refer to layers in a neural network whose parameters are not updated during training. </a:t>
            </a:r>
          </a:p>
          <a:p>
            <a:pPr>
              <a:lnSpc>
                <a:spcPct val="150000"/>
              </a:lnSpc>
            </a:pPr>
            <a:r>
              <a:rPr lang="en-US"/>
              <a:t>This technique is used to </a:t>
            </a:r>
            <a:r>
              <a:rPr lang="en-US" b="1"/>
              <a:t>preserve knowledge</a:t>
            </a:r>
            <a:r>
              <a:rPr lang="en-US"/>
              <a:t> from a pre-trained model, while fine-tuning only specific parts of the network.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tint val="82000"/>
                  </a:schemeClr>
                </a:solidFill>
              </a:rPr>
              <a:t>Why Freeze Weights?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Avoid overfitting when training on small datasets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Speed up training 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Leverage pre-learned features (e.g., edge detectors, object parts)</a:t>
            </a:r>
          </a:p>
          <a:p>
            <a:pPr>
              <a:lnSpc>
                <a:spcPct val="150000"/>
              </a:lnSpc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40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A274F-73FF-E4A9-09F0-CCD16EC47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0AC43-970A-3D63-2133-7610161D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45B7473-BBE4-A8ED-D870-5C28E2918D34}"/>
              </a:ext>
            </a:extLst>
          </p:cNvPr>
          <p:cNvSpPr txBox="1">
            <a:spLocks/>
          </p:cNvSpPr>
          <p:nvPr/>
        </p:nvSpPr>
        <p:spPr>
          <a:xfrm>
            <a:off x="916960" y="949546"/>
            <a:ext cx="8766535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Effect of Freezing Weights in Transfer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95E7B-DF63-C579-E54F-CA875A6E9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419" y="1940661"/>
            <a:ext cx="5467162" cy="41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B0E80-1C65-1BA6-4B53-E096D5104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52D5E5-BDE3-70B6-26D9-A4AB3729F374}"/>
              </a:ext>
            </a:extLst>
          </p:cNvPr>
          <p:cNvSpPr/>
          <p:nvPr/>
        </p:nvSpPr>
        <p:spPr>
          <a:xfrm>
            <a:off x="6592824" y="2432305"/>
            <a:ext cx="4974335" cy="4133088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C3EA61-7079-6D05-4281-0710C261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137756E-6E26-7D9E-981F-88C590C11E70}"/>
              </a:ext>
            </a:extLst>
          </p:cNvPr>
          <p:cNvSpPr txBox="1">
            <a:spLocks/>
          </p:cNvSpPr>
          <p:nvPr/>
        </p:nvSpPr>
        <p:spPr>
          <a:xfrm>
            <a:off x="916960" y="949546"/>
            <a:ext cx="9077432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Experiment Results – Effect of Freezing Weights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61E81-4372-6D7B-8E83-534EC893AD04}"/>
              </a:ext>
            </a:extLst>
          </p:cNvPr>
          <p:cNvSpPr txBox="1"/>
          <p:nvPr/>
        </p:nvSpPr>
        <p:spPr>
          <a:xfrm>
            <a:off x="1079856" y="1729321"/>
            <a:ext cx="5512968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To evaluate the effect of freezing early layers in a pretrained YOLOv8n-cls model, we compared two training configurations for a binary classification task (ship vs no-ship).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7F4B7E-882C-7D36-9441-B38800970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207" y="5908454"/>
            <a:ext cx="569366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similar accuracy suggests that freezing early layers did not negatively impact model performance.</a:t>
            </a:r>
            <a:endParaRPr kumimoji="0" lang="en-IL" altLang="en-IL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graph of a normal versus frozen weight&#10;&#10;AI-generated content may be incorrect.">
            <a:extLst>
              <a:ext uri="{FF2B5EF4-FFF2-40B4-BE49-F238E27FC236}">
                <a16:creationId xmlns:a16="http://schemas.microsoft.com/office/drawing/2014/main" id="{790ED261-0384-610B-8566-D802D2F25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2546377"/>
            <a:ext cx="4825394" cy="39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2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60DE1-C6ED-C776-9359-7FC8DCEC8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3F8D9-6C67-D542-FEDB-ECB4FAE468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1148" y="246537"/>
            <a:ext cx="11446879" cy="5203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55091-59F1-0DD6-C93E-24BF145ED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149" y="5669281"/>
            <a:ext cx="11469701" cy="808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1B462-C2A0-60B2-7FB6-66F8AD77F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47584"/>
            <a:ext cx="9144000" cy="1801193"/>
          </a:xfrm>
        </p:spPr>
        <p:txBody>
          <a:bodyPr>
            <a:normAutofit fontScale="90000"/>
          </a:bodyPr>
          <a:lstStyle/>
          <a:p>
            <a: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</a:rPr>
              <a:t>ResNet50 </a:t>
            </a:r>
            <a: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  <a:ea typeface="+mj-lt"/>
                <a:cs typeface="+mj-lt"/>
              </a:rPr>
              <a:t>for Image Classification </a:t>
            </a:r>
            <a:endParaRPr lang="he-IL" b="1">
              <a:solidFill>
                <a:schemeClr val="tx1">
                  <a:lumMod val="65000"/>
                  <a:lumOff val="35000"/>
                </a:schemeClr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10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0DABE-2962-5C14-5753-73217CAF4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7838B3-AED5-CC80-35B3-638A79C9C911}"/>
              </a:ext>
            </a:extLst>
          </p:cNvPr>
          <p:cNvSpPr/>
          <p:nvPr/>
        </p:nvSpPr>
        <p:spPr>
          <a:xfrm>
            <a:off x="255181" y="1935126"/>
            <a:ext cx="11671405" cy="3742660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611FCD-C771-3F27-1753-C7CDAE35E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624BFE8-BD17-F7B6-68BE-763F44F0B62A}"/>
              </a:ext>
            </a:extLst>
          </p:cNvPr>
          <p:cNvSpPr txBox="1">
            <a:spLocks/>
          </p:cNvSpPr>
          <p:nvPr/>
        </p:nvSpPr>
        <p:spPr>
          <a:xfrm>
            <a:off x="-813223" y="979697"/>
            <a:ext cx="10104966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156082"/>
                </a:solidFill>
                <a:ea typeface="+mj-lt"/>
                <a:cs typeface="+mj-lt"/>
              </a:rPr>
              <a:t>ResNet50 for Image Classification</a:t>
            </a:r>
            <a:endParaRPr lang="he-IL">
              <a:ea typeface="+mj-lt"/>
              <a:cs typeface="+mj-lt"/>
            </a:endParaRPr>
          </a:p>
        </p:txBody>
      </p:sp>
      <p:pic>
        <p:nvPicPr>
          <p:cNvPr id="5" name="תמונה 4" descr="Resnet-50 Model architecture">
            <a:extLst>
              <a:ext uri="{FF2B5EF4-FFF2-40B4-BE49-F238E27FC236}">
                <a16:creationId xmlns:a16="http://schemas.microsoft.com/office/drawing/2014/main" id="{679D5D20-B3CA-108F-C80B-1B1DD3A71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28" y="1978884"/>
            <a:ext cx="11317620" cy="36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4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F8B4C9E9-5941-63BA-05EE-E31A99D4D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illustration of maritime AIS network. ">
            <a:extLst>
              <a:ext uri="{FF2B5EF4-FFF2-40B4-BE49-F238E27FC236}">
                <a16:creationId xmlns:a16="http://schemas.microsoft.com/office/drawing/2014/main" id="{217FF9D6-547E-91FE-6130-40BD93CD6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 r="1" b="2551"/>
          <a:stretch>
            <a:fillRect/>
          </a:stretch>
        </p:blipFill>
        <p:spPr bwMode="auto">
          <a:xfrm>
            <a:off x="2373874" y="2029707"/>
            <a:ext cx="7364966" cy="43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IS (Automatic Identification System ) ??">
            <a:extLst>
              <a:ext uri="{FF2B5EF4-FFF2-40B4-BE49-F238E27FC236}">
                <a16:creationId xmlns:a16="http://schemas.microsoft.com/office/drawing/2014/main" id="{D51CE211-78B3-E7A9-14BC-4E6389035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929" b="96017" l="6906" r="89948">
                        <a14:foregroundMark x1="17308" y1="70839" x2="6993" y2="66145"/>
                        <a14:foregroundMark x1="6993" y1="66145" x2="18007" y2="79516"/>
                        <a14:foregroundMark x1="18007" y1="79516" x2="22290" y2="80085"/>
                        <a14:foregroundMark x1="14685" y1="77809" x2="15122" y2="92603"/>
                        <a14:foregroundMark x1="15122" y1="92603" x2="25612" y2="93172"/>
                        <a14:foregroundMark x1="25612" y1="93172" x2="64598" y2="87340"/>
                        <a14:foregroundMark x1="64598" y1="87340" x2="69493" y2="78094"/>
                        <a14:foregroundMark x1="15734" y1="96159" x2="25524" y2="96017"/>
                        <a14:foregroundMark x1="25524" y1="96017" x2="11801" y2="95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46272" r="1" b="12996"/>
          <a:stretch/>
        </p:blipFill>
        <p:spPr bwMode="auto">
          <a:xfrm>
            <a:off x="-101263" y="5532436"/>
            <a:ext cx="5291667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763074-7B24-6C4F-1876-A85D35DA54E2}"/>
              </a:ext>
            </a:extLst>
          </p:cNvPr>
          <p:cNvSpPr txBox="1">
            <a:spLocks/>
          </p:cNvSpPr>
          <p:nvPr/>
        </p:nvSpPr>
        <p:spPr>
          <a:xfrm>
            <a:off x="865953" y="320041"/>
            <a:ext cx="10515600" cy="1709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>
                <a:solidFill>
                  <a:schemeClr val="bg1"/>
                </a:solidFill>
                <a:latin typeface="Britannic Bold" panose="020B0903060703020204" pitchFamily="34" charset="0"/>
              </a:rPr>
              <a:t>What is AIS ?</a:t>
            </a:r>
          </a:p>
          <a:p>
            <a:pPr algn="ctr"/>
            <a:r>
              <a:rPr lang="en-US" sz="5400">
                <a:solidFill>
                  <a:schemeClr val="bg1"/>
                </a:solidFill>
                <a:latin typeface="Britannic Bold" panose="020B0903060703020204" pitchFamily="34" charset="0"/>
              </a:rPr>
              <a:t>Automatic Identification System</a:t>
            </a:r>
            <a:endParaRPr lang="en-IL" sz="540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71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B5F0-F468-A7AE-1C41-3B78A6745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861AE-191B-3C93-FA6F-6E77425E7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  <a:ln>
            <a:noFill/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E79CD79A-57B4-3FD1-67FC-27578514DC25}"/>
              </a:ext>
            </a:extLst>
          </p:cNvPr>
          <p:cNvSpPr txBox="1">
            <a:spLocks/>
          </p:cNvSpPr>
          <p:nvPr/>
        </p:nvSpPr>
        <p:spPr>
          <a:xfrm>
            <a:off x="914400" y="979697"/>
            <a:ext cx="7006856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rgbClr val="156082"/>
                </a:solidFill>
                <a:latin typeface="Aptos Display (Headings)"/>
              </a:rPr>
              <a:t>Classification Report – Test set - </a:t>
            </a:r>
          </a:p>
        </p:txBody>
      </p:sp>
      <p:pic>
        <p:nvPicPr>
          <p:cNvPr id="8" name="תמונה 7" descr="תמונה שמכילה טקסט, צילום מסך, מספר, גופן&#10;&#10;ייתכן שתוכן בינה מלאכותית גנרטיבית. שגוי.">
            <a:extLst>
              <a:ext uri="{FF2B5EF4-FFF2-40B4-BE49-F238E27FC236}">
                <a16:creationId xmlns:a16="http://schemas.microsoft.com/office/drawing/2014/main" id="{3FEF676E-5045-612B-4CE5-D8509F2C4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799" y="1922744"/>
            <a:ext cx="6058376" cy="43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2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BAA0B-2633-4D10-D66B-E8232F782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1F552A4-645D-8673-5836-3B6BFBADCEDD}"/>
              </a:ext>
            </a:extLst>
          </p:cNvPr>
          <p:cNvSpPr/>
          <p:nvPr/>
        </p:nvSpPr>
        <p:spPr>
          <a:xfrm>
            <a:off x="6443330" y="2573079"/>
            <a:ext cx="5613991" cy="4115151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B5F6B-4ED9-4721-3DC0-1C8972E17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B6567058-FDAB-3BD0-C150-7D1948984A52}"/>
              </a:ext>
            </a:extLst>
          </p:cNvPr>
          <p:cNvSpPr txBox="1">
            <a:spLocks/>
          </p:cNvSpPr>
          <p:nvPr/>
        </p:nvSpPr>
        <p:spPr>
          <a:xfrm>
            <a:off x="972926" y="932614"/>
            <a:ext cx="4271728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Overfitting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4C4B0-7251-4339-AEB7-BA6CDBF07AB7}"/>
              </a:ext>
            </a:extLst>
          </p:cNvPr>
          <p:cNvSpPr txBox="1"/>
          <p:nvPr/>
        </p:nvSpPr>
        <p:spPr>
          <a:xfrm>
            <a:off x="318012" y="1713363"/>
            <a:ext cx="6004027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This graph shows the training vs. validation loss across 100 epochs.</a:t>
            </a:r>
            <a:endParaRPr lang="he-IL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Two key insights show low risk of overfitting: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</a:t>
            </a:r>
            <a:r>
              <a:rPr lang="en-US" b="1">
                <a:ea typeface="+mn-lt"/>
                <a:cs typeface="+mn-lt"/>
              </a:rPr>
              <a:t>final loss gap</a:t>
            </a:r>
            <a:r>
              <a:rPr lang="en-US">
                <a:ea typeface="+mn-lt"/>
                <a:cs typeface="+mn-lt"/>
              </a:rPr>
              <a:t> between training and validation is very small: </a:t>
            </a:r>
            <a:r>
              <a:rPr lang="en-US" b="1">
                <a:ea typeface="+mn-lt"/>
                <a:cs typeface="+mn-lt"/>
              </a:rPr>
              <a:t>0.046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Both curves stabilize and converge early, indicating good generalization.</a:t>
            </a:r>
          </a:p>
          <a:p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r>
              <a:rPr lang="en-US">
                <a:ea typeface="+mn-lt"/>
                <a:cs typeface="+mn-lt"/>
              </a:rPr>
              <a:t>We also simulate 5 training folds (light lines), and all show consistent convergence, reinforcing that the model is </a:t>
            </a:r>
            <a:r>
              <a:rPr lang="en-US" b="1">
                <a:ea typeface="+mn-lt"/>
                <a:cs typeface="+mn-lt"/>
              </a:rPr>
              <a:t>stable and not overfitted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b="1"/>
          </a:p>
        </p:txBody>
      </p:sp>
      <p:pic>
        <p:nvPicPr>
          <p:cNvPr id="4" name="תמונה 3" descr="תמונה שמכילה טקסט, צילום מסך, עלילה, קו&#10;&#10;ייתכן שתוכן בינה מלאכותית גנרטיבית. שגוי.">
            <a:extLst>
              <a:ext uri="{FF2B5EF4-FFF2-40B4-BE49-F238E27FC236}">
                <a16:creationId xmlns:a16="http://schemas.microsoft.com/office/drawing/2014/main" id="{4E45F1E0-4E5C-DCF1-DDAE-2ADDB2B59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956" y="2092522"/>
            <a:ext cx="5786705" cy="45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7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5DE5E-9585-E6E6-EBA8-93A03495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718C8-4887-B942-5C09-B280C01079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1148" y="246537"/>
            <a:ext cx="11446879" cy="5203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76C5E3-45A2-97D4-F612-2D01E6B12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149" y="5669281"/>
            <a:ext cx="11469701" cy="808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67479-0B15-D0D2-6AAC-981AE9C21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47584"/>
            <a:ext cx="9144000" cy="1801193"/>
          </a:xfrm>
        </p:spPr>
        <p:txBody>
          <a:bodyPr>
            <a:normAutofit fontScale="90000"/>
          </a:bodyPr>
          <a:lstStyle/>
          <a:p>
            <a: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</a:rPr>
              <a:t>Enhanced Satellite Resolution</a:t>
            </a:r>
          </a:p>
        </p:txBody>
      </p:sp>
    </p:spTree>
    <p:extLst>
      <p:ext uri="{BB962C8B-B14F-4D97-AF65-F5344CB8AC3E}">
        <p14:creationId xmlns:p14="http://schemas.microsoft.com/office/powerpoint/2010/main" val="1091650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C532-4C2E-F6C7-E630-649EF8A8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817A7C-CA2F-9F9C-A7DE-D4B9D76F3B92}"/>
              </a:ext>
            </a:extLst>
          </p:cNvPr>
          <p:cNvSpPr/>
          <p:nvPr/>
        </p:nvSpPr>
        <p:spPr>
          <a:xfrm>
            <a:off x="591806" y="1865443"/>
            <a:ext cx="10987050" cy="4284922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CE397B2-4F5B-6CE2-E1FC-344DB87A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84" y="2049754"/>
            <a:ext cx="10631032" cy="391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D0E367-65AF-6955-5ED5-C351AC4D5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  <a:ln>
            <a:noFill/>
          </a:ln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2F3E2DC-678C-4EC5-A92C-F56F4BDBD668}"/>
              </a:ext>
            </a:extLst>
          </p:cNvPr>
          <p:cNvSpPr txBox="1">
            <a:spLocks/>
          </p:cNvSpPr>
          <p:nvPr/>
        </p:nvSpPr>
        <p:spPr>
          <a:xfrm>
            <a:off x="432318" y="1177691"/>
            <a:ext cx="10104966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err="1">
                <a:solidFill>
                  <a:srgbClr val="156082"/>
                </a:solidFill>
                <a:latin typeface="Aptos Display (Headings)"/>
              </a:rPr>
              <a:t>SwinIR</a:t>
            </a:r>
            <a:r>
              <a:rPr lang="en-US" sz="3600">
                <a:solidFill>
                  <a:srgbClr val="156082"/>
                </a:solidFill>
                <a:latin typeface="Aptos Display (Headings)"/>
              </a:rPr>
              <a:t> (Swin Transformer for Image Restoration) </a:t>
            </a:r>
            <a:endParaRPr lang="he-IL" sz="3600">
              <a:cs typeface="Times New Roman"/>
            </a:endParaRPr>
          </a:p>
          <a:p>
            <a:endParaRPr lang="en-US" sz="3600">
              <a:solidFill>
                <a:srgbClr val="156082"/>
              </a:solidFill>
              <a:latin typeface="Aptos Display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471242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45CE6-861D-B3FC-3E5D-1DA7C4E5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2158E5-E4DC-2568-A438-60359428C56E}"/>
              </a:ext>
            </a:extLst>
          </p:cNvPr>
          <p:cNvSpPr/>
          <p:nvPr/>
        </p:nvSpPr>
        <p:spPr>
          <a:xfrm>
            <a:off x="3873795" y="4121082"/>
            <a:ext cx="4423144" cy="2455333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533C51-AA02-87AA-776F-71FC57EABBED}"/>
              </a:ext>
            </a:extLst>
          </p:cNvPr>
          <p:cNvSpPr/>
          <p:nvPr/>
        </p:nvSpPr>
        <p:spPr>
          <a:xfrm>
            <a:off x="6694406" y="1561000"/>
            <a:ext cx="4423144" cy="2455333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ABE12-A4BF-287B-E829-F2BC43D318F4}"/>
              </a:ext>
            </a:extLst>
          </p:cNvPr>
          <p:cNvSpPr/>
          <p:nvPr/>
        </p:nvSpPr>
        <p:spPr>
          <a:xfrm>
            <a:off x="1105786" y="1541721"/>
            <a:ext cx="4423144" cy="2455333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FA0F6-5AFE-0E14-697D-F6367000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F4049CB-3D78-35C2-A15F-9A18C7665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85" y="1748550"/>
            <a:ext cx="4083346" cy="204167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F606EF8-DD6B-F912-363E-B2BE5F809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9973" y="1729321"/>
            <a:ext cx="4082400" cy="20412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F8D9943-53DD-56A1-63A3-CA717BFDF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4800" y="4295679"/>
            <a:ext cx="4082400" cy="20412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F3A6C1D-6EC6-8D2C-B1DA-E40D6C4AF962}"/>
              </a:ext>
            </a:extLst>
          </p:cNvPr>
          <p:cNvSpPr txBox="1">
            <a:spLocks/>
          </p:cNvSpPr>
          <p:nvPr/>
        </p:nvSpPr>
        <p:spPr>
          <a:xfrm>
            <a:off x="858360" y="1177691"/>
            <a:ext cx="5903383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156082"/>
                </a:solidFill>
                <a:latin typeface="Aptos Display (Headings)"/>
              </a:rPr>
              <a:t>Enhanced Satellite Resolution</a:t>
            </a:r>
          </a:p>
          <a:p>
            <a:endParaRPr lang="en-US" sz="3600">
              <a:solidFill>
                <a:srgbClr val="156082"/>
              </a:solidFill>
              <a:latin typeface="Aptos Display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03410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EF262-7B40-BB05-BB6D-B7E1F2B2E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B8E946-07D7-82D1-BFE0-6F2C7D070ED4}"/>
              </a:ext>
            </a:extLst>
          </p:cNvPr>
          <p:cNvSpPr/>
          <p:nvPr/>
        </p:nvSpPr>
        <p:spPr>
          <a:xfrm>
            <a:off x="1754373" y="1773424"/>
            <a:ext cx="8665534" cy="4478520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58D464B-4E35-E10C-98E8-E1940498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75" y="1985031"/>
            <a:ext cx="8201049" cy="40733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D89DC4-63D8-A5C3-4C97-B5BEDE84C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63C8DC2-EE0D-BB2C-0FE6-B05BBFEB792C}"/>
              </a:ext>
            </a:extLst>
          </p:cNvPr>
          <p:cNvSpPr txBox="1">
            <a:spLocks/>
          </p:cNvSpPr>
          <p:nvPr/>
        </p:nvSpPr>
        <p:spPr>
          <a:xfrm>
            <a:off x="124637" y="1177691"/>
            <a:ext cx="9404942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156082"/>
                </a:solidFill>
                <a:latin typeface="Aptos Display (Headings)"/>
              </a:rPr>
              <a:t>Enhanced Satellite Resolution Evaluation</a:t>
            </a:r>
          </a:p>
          <a:p>
            <a:endParaRPr lang="en-US" sz="3600">
              <a:solidFill>
                <a:srgbClr val="156082"/>
              </a:solidFill>
              <a:latin typeface="Aptos Display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10514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40DB-5BD7-E785-5221-E0E7304D3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753F3F8-602F-285E-C815-9333B891EAAF}"/>
              </a:ext>
            </a:extLst>
          </p:cNvPr>
          <p:cNvSpPr/>
          <p:nvPr/>
        </p:nvSpPr>
        <p:spPr>
          <a:xfrm>
            <a:off x="6443330" y="2573079"/>
            <a:ext cx="5613991" cy="4115151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73BA86-CDF5-F202-E119-63FB450F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pic>
        <p:nvPicPr>
          <p:cNvPr id="20" name="תמונה 12">
            <a:extLst>
              <a:ext uri="{FF2B5EF4-FFF2-40B4-BE49-F238E27FC236}">
                <a16:creationId xmlns:a16="http://schemas.microsoft.com/office/drawing/2014/main" id="{5094DD22-3D74-137C-3324-886230E3B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586" y="2666528"/>
            <a:ext cx="5292000" cy="3793344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0CB5B935-9301-601B-AE16-4AC065BEF467}"/>
              </a:ext>
            </a:extLst>
          </p:cNvPr>
          <p:cNvSpPr txBox="1">
            <a:spLocks/>
          </p:cNvSpPr>
          <p:nvPr/>
        </p:nvSpPr>
        <p:spPr>
          <a:xfrm>
            <a:off x="972926" y="932614"/>
            <a:ext cx="4271728" cy="55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Overfitting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B19F7-591B-93B8-45B5-AFAF607279C1}"/>
              </a:ext>
            </a:extLst>
          </p:cNvPr>
          <p:cNvSpPr txBox="1"/>
          <p:nvPr/>
        </p:nvSpPr>
        <p:spPr>
          <a:xfrm>
            <a:off x="1040935" y="1420286"/>
            <a:ext cx="10234103" cy="271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/>
          </a:p>
          <a:p>
            <a:r>
              <a:rPr lang="en-US" sz="2000" b="1">
                <a:solidFill>
                  <a:schemeClr val="tx1">
                    <a:tint val="82000"/>
                  </a:schemeClr>
                </a:solidFill>
              </a:rPr>
              <a:t>Overfitting </a:t>
            </a:r>
            <a:r>
              <a:rPr lang="he-IL" sz="2000" b="1" err="1">
                <a:solidFill>
                  <a:schemeClr val="tx1">
                    <a:tint val="82000"/>
                  </a:schemeClr>
                </a:solidFill>
              </a:rPr>
              <a:t>is</a:t>
            </a:r>
            <a:r>
              <a:rPr lang="en-US" sz="2000" b="1">
                <a:solidFill>
                  <a:schemeClr val="tx1">
                    <a:tint val="82000"/>
                  </a:schemeClr>
                </a:solidFill>
              </a:rPr>
              <a:t> evaluated after applying resolution enhancement</a:t>
            </a:r>
            <a:endParaRPr lang="he-IL" sz="2000" b="1">
              <a:solidFill>
                <a:schemeClr val="tx1">
                  <a:tint val="82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Final loss gap: 0.0296 — smaller than with original data</a:t>
            </a:r>
            <a:endParaRPr lang="he-IL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Training and validation losses decrease </a:t>
            </a:r>
            <a:endParaRPr lang="he-IL"/>
          </a:p>
          <a:p>
            <a:pPr lvl="1">
              <a:lnSpc>
                <a:spcPct val="150000"/>
              </a:lnSpc>
            </a:pPr>
            <a:r>
              <a:rPr lang="he-IL"/>
              <a:t>     </a:t>
            </a:r>
            <a:r>
              <a:rPr lang="en-US"/>
              <a:t>smoothly</a:t>
            </a:r>
            <a:endParaRPr lang="he-IL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Indicates even lower overfitting risk and </a:t>
            </a:r>
            <a:endParaRPr lang="he-IL"/>
          </a:p>
          <a:p>
            <a:pPr lvl="1">
              <a:lnSpc>
                <a:spcPct val="150000"/>
              </a:lnSpc>
            </a:pPr>
            <a:r>
              <a:rPr lang="he-IL"/>
              <a:t>    </a:t>
            </a:r>
            <a:r>
              <a:rPr lang="he-IL" err="1"/>
              <a:t>Improved</a:t>
            </a:r>
            <a:r>
              <a:rPr lang="en-US"/>
              <a:t> learning stability</a:t>
            </a:r>
          </a:p>
        </p:txBody>
      </p:sp>
    </p:spTree>
    <p:extLst>
      <p:ext uri="{BB962C8B-B14F-4D97-AF65-F5344CB8AC3E}">
        <p14:creationId xmlns:p14="http://schemas.microsoft.com/office/powerpoint/2010/main" val="397549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D8322-284A-68DF-AD87-463ED36F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3586F-49BE-D2E3-61A6-FD95F88C8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  <a:ln>
            <a:noFill/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E81C6E01-9372-0B2B-CE10-E68BE5002CD8}"/>
              </a:ext>
            </a:extLst>
          </p:cNvPr>
          <p:cNvSpPr txBox="1">
            <a:spLocks/>
          </p:cNvSpPr>
          <p:nvPr/>
        </p:nvSpPr>
        <p:spPr>
          <a:xfrm>
            <a:off x="914399" y="949217"/>
            <a:ext cx="8207829" cy="582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156082"/>
                </a:solidFill>
                <a:ea typeface="+mj-lt"/>
                <a:cs typeface="+mj-lt"/>
              </a:rPr>
              <a:t>ResNet50–After Super-Resolution</a:t>
            </a:r>
            <a:endParaRPr lang="he-IL" dirty="0">
              <a:cs typeface="Times New Roman"/>
            </a:endParaRPr>
          </a:p>
        </p:txBody>
      </p:sp>
      <p:pic>
        <p:nvPicPr>
          <p:cNvPr id="7" name="תמונה 6" descr="תמונה שמכילה טקסט, צילום מסך, מספר, גופן&#10;&#10;ייתכן שתוכן בינה מלאכותית גנרטיבית. שגוי.">
            <a:extLst>
              <a:ext uri="{FF2B5EF4-FFF2-40B4-BE49-F238E27FC236}">
                <a16:creationId xmlns:a16="http://schemas.microsoft.com/office/drawing/2014/main" id="{0828D0D6-EA91-8C05-4446-994DC88F5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657" y="1788962"/>
            <a:ext cx="7071518" cy="48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9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F3E5-E3F5-3AE2-B556-FE6105069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0A50DD4-4FA4-14F9-6C62-FD9CC6B09AB9}"/>
              </a:ext>
            </a:extLst>
          </p:cNvPr>
          <p:cNvSpPr/>
          <p:nvPr/>
        </p:nvSpPr>
        <p:spPr>
          <a:xfrm>
            <a:off x="6684265" y="2573078"/>
            <a:ext cx="5242322" cy="4115151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FA9AD6-6001-2DC2-BBA6-819EB241E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0930D6C3-E75E-5700-263A-D3CC5D9EB9FD}"/>
              </a:ext>
            </a:extLst>
          </p:cNvPr>
          <p:cNvSpPr txBox="1">
            <a:spLocks/>
          </p:cNvSpPr>
          <p:nvPr/>
        </p:nvSpPr>
        <p:spPr>
          <a:xfrm>
            <a:off x="914595" y="910285"/>
            <a:ext cx="7783091" cy="46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156082"/>
                </a:solidFill>
                <a:ea typeface="+mj-lt"/>
                <a:cs typeface="+mj-lt"/>
              </a:rPr>
              <a:t>Overfitting Analysis ResNet50–After Super-Resolution</a:t>
            </a:r>
            <a:endParaRPr lang="he-IL" sz="1400" dirty="0">
              <a:cs typeface="Times New Roman"/>
            </a:endParaRPr>
          </a:p>
          <a:p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3C543-1A0A-E14A-F8A3-0E93233AE555}"/>
              </a:ext>
            </a:extLst>
          </p:cNvPr>
          <p:cNvSpPr txBox="1"/>
          <p:nvPr/>
        </p:nvSpPr>
        <p:spPr>
          <a:xfrm>
            <a:off x="997803" y="1707833"/>
            <a:ext cx="4224367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We analyzed overfitting risk after enhancing the input data with </a:t>
            </a:r>
            <a:r>
              <a:rPr lang="en-US" dirty="0" err="1">
                <a:ea typeface="+mn-lt"/>
                <a:cs typeface="+mn-lt"/>
              </a:rPr>
              <a:t>SwinIR</a:t>
            </a:r>
            <a:r>
              <a:rPr lang="en-US" dirty="0">
                <a:ea typeface="+mn-lt"/>
                <a:cs typeface="+mn-lt"/>
              </a:rPr>
              <a:t>.</a:t>
            </a:r>
            <a:endParaRPr lang="he-IL" dirty="0"/>
          </a:p>
          <a:p>
            <a:r>
              <a:rPr lang="en-US" b="1" dirty="0">
                <a:ea typeface="+mn-lt"/>
                <a:cs typeface="+mn-lt"/>
              </a:rPr>
              <a:t>Observations: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gap between training and validation loss is </a:t>
            </a:r>
            <a:r>
              <a:rPr lang="en-US" b="1" dirty="0">
                <a:ea typeface="+mn-lt"/>
                <a:cs typeface="+mn-lt"/>
              </a:rPr>
              <a:t>very small</a:t>
            </a:r>
            <a:r>
              <a:rPr lang="en-US" dirty="0">
                <a:ea typeface="+mn-lt"/>
                <a:cs typeface="+mn-lt"/>
              </a:rPr>
              <a:t>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Final Loss Gap = -0.0357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Curves converge nicely and stabilize early, indicating </a:t>
            </a:r>
            <a:r>
              <a:rPr lang="en-US" b="1" dirty="0">
                <a:ea typeface="+mn-lt"/>
                <a:cs typeface="+mn-lt"/>
              </a:rPr>
              <a:t>low overfitting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Simulated folds (light lines) again show consistent convergence.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Overall, the model remains well-generalized, even after introducing image super-resolution.</a:t>
            </a:r>
            <a:endParaRPr lang="en-US" dirty="0"/>
          </a:p>
        </p:txBody>
      </p:sp>
      <p:pic>
        <p:nvPicPr>
          <p:cNvPr id="3" name="תמונה 2" descr="תמונה שמכילה טקסט, עלילה, קו, צילום מסך&#10;&#10;ייתכן שתוכן בינה מלאכותית גנרטיבית. שגוי.">
            <a:extLst>
              <a:ext uri="{FF2B5EF4-FFF2-40B4-BE49-F238E27FC236}">
                <a16:creationId xmlns:a16="http://schemas.microsoft.com/office/drawing/2014/main" id="{8568B355-B085-D26B-AF31-8F4CA2DEA2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28" b="-1717"/>
          <a:stretch>
            <a:fillRect/>
          </a:stretch>
        </p:blipFill>
        <p:spPr>
          <a:xfrm>
            <a:off x="6818853" y="2815602"/>
            <a:ext cx="5000478" cy="386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88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462CD-7A72-7B89-2AB1-28E803E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2C627-725F-7A97-546D-23228F135A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1148" y="246537"/>
            <a:ext cx="11446879" cy="5203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1A4D0-C5F1-334D-5CD9-61A284AFC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149" y="5669281"/>
            <a:ext cx="11469701" cy="808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9367A-9008-DA1C-E59E-0CA0FB39D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47584"/>
            <a:ext cx="9144000" cy="1801193"/>
          </a:xfrm>
        </p:spPr>
        <p:txBody>
          <a:bodyPr>
            <a:normAutofit/>
          </a:bodyPr>
          <a:lstStyle/>
          <a:p>
            <a: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91651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Dark Shipping Detection | Spire Maritime">
            <a:hlinkClick r:id="" action="ppaction://media"/>
            <a:extLst>
              <a:ext uri="{FF2B5EF4-FFF2-40B4-BE49-F238E27FC236}">
                <a16:creationId xmlns:a16="http://schemas.microsoft.com/office/drawing/2014/main" id="{15ED777F-F26C-7797-0477-770B023487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D9A2F7B-B310-4CAD-A69E-D178E719EEC1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rgbClr val="156082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8988EA4-4751-E18F-CDBB-408220A9B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72" y="2421683"/>
            <a:ext cx="4765949" cy="33534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IL" sz="2000"/>
              <a:t>Deploy the model in real-time satellite systems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IL" sz="2000"/>
              <a:t>Expand dataset with more diverse images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IL" sz="2000"/>
              <a:t>Classify different ship types (not just ship/no-ship)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IL" sz="2000"/>
              <a:t>Add cloud/noise filtering before detection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IL" sz="2000"/>
              <a:t>Optimize for fast edge deployment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hip with containers on it&#10;&#10;AI-generated content may be incorrect.">
            <a:extLst>
              <a:ext uri="{FF2B5EF4-FFF2-40B4-BE49-F238E27FC236}">
                <a16:creationId xmlns:a16="http://schemas.microsoft.com/office/drawing/2014/main" id="{3B6DCCDB-CA08-009E-1A2E-2E90E993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62" y="1140354"/>
            <a:ext cx="3275798" cy="49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22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ship in the water&#10;&#10;AI-generated content may be incorrect.">
            <a:extLst>
              <a:ext uri="{FF2B5EF4-FFF2-40B4-BE49-F238E27FC236}">
                <a16:creationId xmlns:a16="http://schemas.microsoft.com/office/drawing/2014/main" id="{2FA82D3A-20DB-C800-F899-7B7557FBF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34" y="1639447"/>
            <a:ext cx="5653737" cy="3478755"/>
          </a:xfrm>
          <a:prstGeom prst="rect">
            <a:avLst/>
          </a:prstGeom>
        </p:spPr>
      </p:pic>
      <p:pic>
        <p:nvPicPr>
          <p:cNvPr id="5" name="Picture 4" descr="A person in a uniform with an object in front of a building with smoke&#10;&#10;AI-generated content may be incorrect.">
            <a:extLst>
              <a:ext uri="{FF2B5EF4-FFF2-40B4-BE49-F238E27FC236}">
                <a16:creationId xmlns:a16="http://schemas.microsoft.com/office/drawing/2014/main" id="{FCCE4213-EAE4-7330-6126-2F6365EF1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582440"/>
            <a:ext cx="5586985" cy="3380613"/>
          </a:xfrm>
          <a:prstGeom prst="rect">
            <a:avLst/>
          </a:prstGeom>
        </p:spPr>
      </p:pic>
      <p:pic>
        <p:nvPicPr>
          <p:cNvPr id="9" name="Picture 8" descr="A map of the middle east&#10;&#10;AI-generated content may be incorrect.">
            <a:extLst>
              <a:ext uri="{FF2B5EF4-FFF2-40B4-BE49-F238E27FC236}">
                <a16:creationId xmlns:a16="http://schemas.microsoft.com/office/drawing/2014/main" id="{3420102D-EB5A-7E34-9673-899B6B80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64" y="2843784"/>
            <a:ext cx="5490646" cy="3478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8EF5B-E166-4380-2A0C-C43AEF325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F9650-FE45-6BD0-3775-F54CCBCA9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Houthis dancing on captured Israeli-owned ship">
            <a:hlinkClick r:id="" action="ppaction://media"/>
            <a:extLst>
              <a:ext uri="{FF2B5EF4-FFF2-40B4-BE49-F238E27FC236}">
                <a16:creationId xmlns:a16="http://schemas.microsoft.com/office/drawing/2014/main" id="{DE16800A-E6CC-C426-BE8A-D34B2C7542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85616" y="0"/>
            <a:ext cx="424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5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AAD79-5FE4-E2A9-4AD9-3C5065E2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59B59-FBAF-2A96-7294-56735690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765" y="0"/>
            <a:ext cx="4234470" cy="6858000"/>
          </a:xfrm>
          <a:prstGeom prst="rect">
            <a:avLst/>
          </a:prstGeom>
        </p:spPr>
      </p:pic>
      <p:pic>
        <p:nvPicPr>
          <p:cNvPr id="3074" name="Picture 2" descr="X marks – אלכסון">
            <a:extLst>
              <a:ext uri="{FF2B5EF4-FFF2-40B4-BE49-F238E27FC236}">
                <a16:creationId xmlns:a16="http://schemas.microsoft.com/office/drawing/2014/main" id="{7FB062DC-EA9B-8209-AE32-694635839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105" r="279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950"/>
          <a:stretch/>
        </p:blipFill>
        <p:spPr bwMode="auto">
          <a:xfrm>
            <a:off x="3595116" y="638507"/>
            <a:ext cx="5001768" cy="536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46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F76A3-05DB-E99C-9793-EB281C56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31856-30C7-5FBC-6060-561B54E871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1148" y="246537"/>
            <a:ext cx="11446879" cy="5203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F248C-0109-26BE-5128-19B87A3D7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149" y="5669281"/>
            <a:ext cx="11469701" cy="808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0840C-CA11-4B87-CCA2-641CAC962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47584"/>
            <a:ext cx="9144000" cy="1801193"/>
          </a:xfrm>
        </p:spPr>
        <p:txBody>
          <a:bodyPr>
            <a:normAutofit/>
          </a:bodyPr>
          <a:lstStyle/>
          <a:p>
            <a:r>
              <a:rPr lang="en-US" sz="6600" b="1">
                <a:solidFill>
                  <a:schemeClr val="tx1">
                    <a:lumMod val="65000"/>
                    <a:lumOff val="35000"/>
                  </a:schemeClr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994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BCC2E12-D1E5-30CB-F7BE-4926BDC17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688970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27BE31-DBD3-0E78-741F-5A34C3840B0C}"/>
              </a:ext>
            </a:extLst>
          </p:cNvPr>
          <p:cNvSpPr txBox="1"/>
          <p:nvPr/>
        </p:nvSpPr>
        <p:spPr>
          <a:xfrm>
            <a:off x="1621532" y="5602299"/>
            <a:ext cx="1963584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Satellite</a:t>
            </a:r>
            <a:r>
              <a:rPr lang="en-US" sz="1600"/>
              <a:t> </a:t>
            </a:r>
            <a:endParaRPr lang="en-IL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465F5-D303-2F63-BE21-98280E187399}"/>
              </a:ext>
            </a:extLst>
          </p:cNvPr>
          <p:cNvSpPr txBox="1"/>
          <p:nvPr/>
        </p:nvSpPr>
        <p:spPr>
          <a:xfrm>
            <a:off x="4984250" y="5588000"/>
            <a:ext cx="2221255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Classification </a:t>
            </a:r>
            <a:endParaRPr lang="he-IL" sz="240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B1F44-C95D-F0D5-DDD4-4C326AA57DD9}"/>
              </a:ext>
            </a:extLst>
          </p:cNvPr>
          <p:cNvSpPr txBox="1"/>
          <p:nvPr/>
        </p:nvSpPr>
        <p:spPr>
          <a:xfrm>
            <a:off x="8489621" y="5538494"/>
            <a:ext cx="1962463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Alert</a:t>
            </a:r>
            <a:r>
              <a:rPr lang="en-US" sz="2800"/>
              <a:t>  </a:t>
            </a:r>
            <a:endParaRPr lang="he-IL" sz="2800">
              <a:cs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BBF783-D71A-994A-C36C-4FA077BA397A}"/>
              </a:ext>
            </a:extLst>
          </p:cNvPr>
          <p:cNvSpPr/>
          <p:nvPr/>
        </p:nvSpPr>
        <p:spPr>
          <a:xfrm>
            <a:off x="3902459" y="5585620"/>
            <a:ext cx="836335" cy="499402"/>
          </a:xfrm>
          <a:prstGeom prst="rightArrow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BB236B2-6A7F-80A9-22C6-6B4B7D289D09}"/>
              </a:ext>
            </a:extLst>
          </p:cNvPr>
          <p:cNvSpPr/>
          <p:nvPr/>
        </p:nvSpPr>
        <p:spPr>
          <a:xfrm>
            <a:off x="7429395" y="5585620"/>
            <a:ext cx="836335" cy="499402"/>
          </a:xfrm>
          <a:prstGeom prst="rightArrow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1AC79E-DCD4-C2D7-7F67-270B5F18F5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ABCEFB-2365-A861-0D4D-43678B63D7F1}"/>
              </a:ext>
            </a:extLst>
          </p:cNvPr>
          <p:cNvSpPr txBox="1">
            <a:spLocks/>
          </p:cNvSpPr>
          <p:nvPr/>
        </p:nvSpPr>
        <p:spPr>
          <a:xfrm>
            <a:off x="914400" y="5980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</a:rPr>
              <a:t>Background &amp; Motivation</a:t>
            </a:r>
            <a:endParaRPr lang="en-IL" sz="3600">
              <a:solidFill>
                <a:srgbClr val="1560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92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3C77F-6B43-BADB-4436-BA0851CC9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E26DC68-8003-AC64-8478-ED828439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801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Problem Definition</a:t>
            </a:r>
            <a:endParaRPr lang="en-IL" sz="3600">
              <a:solidFill>
                <a:srgbClr val="156082"/>
              </a:solidFill>
              <a:latin typeface="Aptos Display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64388-B0B1-C418-9813-A905DCC8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379"/>
            <a:ext cx="10515600" cy="7993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/>
              <a:t>The goal is to develop an automated method to detect and classify ships in satellite images.</a:t>
            </a:r>
            <a:endParaRPr lang="en-IL" sz="24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3DF04-7329-E731-F558-C4643D468FD9}"/>
              </a:ext>
            </a:extLst>
          </p:cNvPr>
          <p:cNvSpPr txBox="1">
            <a:spLocks/>
          </p:cNvSpPr>
          <p:nvPr/>
        </p:nvSpPr>
        <p:spPr>
          <a:xfrm>
            <a:off x="838200" y="2693569"/>
            <a:ext cx="10515600" cy="3139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/>
              <a:t>Challenges include:</a:t>
            </a:r>
            <a:endParaRPr lang="he-IL" sz="2400" b="1"/>
          </a:p>
          <a:p>
            <a:pPr lvl="1">
              <a:lnSpc>
                <a:spcPct val="150000"/>
              </a:lnSpc>
            </a:pPr>
            <a:r>
              <a:rPr lang="en-US" sz="2000">
                <a:ea typeface="+mn-lt"/>
                <a:cs typeface="+mn-lt"/>
              </a:rPr>
              <a:t>Distinguishing ships from similar-looking objects (e.g., waves, ports, clouds).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ea typeface="+mn-lt"/>
                <a:cs typeface="+mn-lt"/>
              </a:rPr>
              <a:t>Dealing with variations in ship size, shape, angle, and image quality.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ea typeface="+mn-lt"/>
                <a:cs typeface="+mn-lt"/>
              </a:rPr>
              <a:t>Handling imbalanced datasets.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ea typeface="+mn-lt"/>
                <a:cs typeface="+mn-lt"/>
              </a:rPr>
              <a:t>Creating a reliable model that works well across different environments.</a:t>
            </a: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A6D01-9C7D-334A-B8F9-B7688B95A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9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BCD63-63C9-ED52-90EE-CF80C6BE9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301556-A8FB-547F-83FE-1DB52575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AD38845-8909-B300-3467-E11EE7F32DA3}"/>
              </a:ext>
            </a:extLst>
          </p:cNvPr>
          <p:cNvSpPr txBox="1">
            <a:spLocks/>
          </p:cNvSpPr>
          <p:nvPr/>
        </p:nvSpPr>
        <p:spPr>
          <a:xfrm>
            <a:off x="914400" y="5980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Model Applications</a:t>
            </a:r>
            <a:endParaRPr lang="en-IL" sz="3600">
              <a:solidFill>
                <a:srgbClr val="156082"/>
              </a:solidFill>
              <a:latin typeface="Aptos Display (Headings)"/>
            </a:endParaRPr>
          </a:p>
        </p:txBody>
      </p:sp>
      <p:pic>
        <p:nvPicPr>
          <p:cNvPr id="13" name="Graphic 12" descr="Comment Like outline">
            <a:extLst>
              <a:ext uri="{FF2B5EF4-FFF2-40B4-BE49-F238E27FC236}">
                <a16:creationId xmlns:a16="http://schemas.microsoft.com/office/drawing/2014/main" id="{EE3410AE-D7AA-9A07-81FE-59BCBA0B0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7600" y="4871848"/>
            <a:ext cx="1897520" cy="18975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5D7659-3F0F-D0EB-B24E-DF480D1156AD}"/>
              </a:ext>
            </a:extLst>
          </p:cNvPr>
          <p:cNvSpPr txBox="1"/>
          <p:nvPr/>
        </p:nvSpPr>
        <p:spPr>
          <a:xfrm>
            <a:off x="914400" y="1666418"/>
            <a:ext cx="9829800" cy="5126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Maritime Surveillance:</a:t>
            </a:r>
            <a:r>
              <a:rPr lang="en-US" sz="2000">
                <a:ea typeface="+mn-lt"/>
                <a:cs typeface="+mn-lt"/>
              </a:rPr>
              <a:t> </a:t>
            </a:r>
          </a:p>
          <a:p>
            <a:r>
              <a:rPr lang="en-US" sz="2000">
                <a:ea typeface="+mn-lt"/>
                <a:cs typeface="+mn-lt"/>
              </a:rPr>
              <a:t>Find out if there are ships in satellite images — helps with defense and border patrol.</a:t>
            </a:r>
          </a:p>
          <a:p>
            <a:endParaRPr lang="en-US" sz="2000" b="1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Port &amp; Traffic Monitoring:</a:t>
            </a:r>
            <a:r>
              <a:rPr lang="en-US" sz="2000">
                <a:ea typeface="+mn-lt"/>
                <a:cs typeface="+mn-lt"/>
              </a:rPr>
              <a:t> </a:t>
            </a:r>
          </a:p>
          <a:p>
            <a:r>
              <a:rPr lang="en-US" sz="2000">
                <a:ea typeface="+mn-lt"/>
                <a:cs typeface="+mn-lt"/>
              </a:rPr>
              <a:t>Check if ships are near ports to track sea traffic and spot congestion.</a:t>
            </a:r>
          </a:p>
          <a:p>
            <a:endParaRPr lang="en-US" sz="2000" b="1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000" b="1">
                <a:ea typeface="+mn-lt"/>
                <a:cs typeface="+mn-lt"/>
              </a:rPr>
              <a:t>Illegal Fishing Detection:</a:t>
            </a:r>
            <a:r>
              <a:rPr lang="en-US" sz="2000">
                <a:ea typeface="+mn-lt"/>
                <a:cs typeface="+mn-lt"/>
              </a:rPr>
              <a:t> </a:t>
            </a: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Detect fishing in forbidden areas by identifying ships in protected zones.</a:t>
            </a:r>
          </a:p>
          <a:p>
            <a:pPr>
              <a:buFont typeface="Arial"/>
            </a:pPr>
            <a:endParaRPr lang="en-US" sz="2000" b="1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000" b="1">
                <a:ea typeface="+mn-lt"/>
                <a:cs typeface="+mn-lt"/>
              </a:rPr>
              <a:t>Environmental Monitoring:</a:t>
            </a:r>
            <a:r>
              <a:rPr lang="en-US" sz="2000">
                <a:ea typeface="+mn-lt"/>
                <a:cs typeface="+mn-lt"/>
              </a:rPr>
              <a:t> </a:t>
            </a: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Spot ships in sensitive areas (like oil spills) to monitor environmental risks.</a:t>
            </a:r>
          </a:p>
          <a:p>
            <a:pPr>
              <a:buFont typeface="Arial"/>
            </a:pPr>
            <a:endParaRPr lang="en-US" sz="2000" b="1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000" b="1">
                <a:ea typeface="+mn-lt"/>
                <a:cs typeface="+mn-lt"/>
              </a:rPr>
              <a:t>Supply Chain Visibility:</a:t>
            </a:r>
            <a:r>
              <a:rPr lang="en-US" sz="2000">
                <a:ea typeface="+mn-lt"/>
                <a:cs typeface="+mn-lt"/>
              </a:rPr>
              <a:t> </a:t>
            </a: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See where cargo ships are to help track global shipping and deliveries.</a:t>
            </a:r>
            <a:endParaRPr lang="en-US" sz="2000"/>
          </a:p>
          <a:p>
            <a:endParaRPr lang="en-US" sz="2000"/>
          </a:p>
          <a:p>
            <a:pPr>
              <a:lnSpc>
                <a:spcPct val="15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8485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4B0CA-2589-96F1-110C-1C352472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9FBAB1-9015-644B-232E-A8D1A5A39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2D1D850-8610-94AC-0F78-07A0AEF23474}"/>
              </a:ext>
            </a:extLst>
          </p:cNvPr>
          <p:cNvSpPr txBox="1">
            <a:spLocks/>
          </p:cNvSpPr>
          <p:nvPr/>
        </p:nvSpPr>
        <p:spPr>
          <a:xfrm>
            <a:off x="914400" y="5980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Model Limitations</a:t>
            </a:r>
            <a:endParaRPr lang="en-IL" sz="3600">
              <a:solidFill>
                <a:srgbClr val="156082"/>
              </a:solidFill>
              <a:latin typeface="Aptos Display (Headings)"/>
            </a:endParaRPr>
          </a:p>
        </p:txBody>
      </p:sp>
      <p:pic>
        <p:nvPicPr>
          <p:cNvPr id="2" name="Graphic 1" descr="Comment Dislike outline">
            <a:extLst>
              <a:ext uri="{FF2B5EF4-FFF2-40B4-BE49-F238E27FC236}">
                <a16:creationId xmlns:a16="http://schemas.microsoft.com/office/drawing/2014/main" id="{151E3DFA-DB69-2A39-1CE5-38085E423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7600" y="4871848"/>
            <a:ext cx="1897200" cy="18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6E51CB-F8F2-BB4D-ED08-142F7773023E}"/>
              </a:ext>
            </a:extLst>
          </p:cNvPr>
          <p:cNvSpPr txBox="1"/>
          <p:nvPr/>
        </p:nvSpPr>
        <p:spPr>
          <a:xfrm>
            <a:off x="1069848" y="1656509"/>
            <a:ext cx="7534656" cy="36400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Small or distant ships are harder to classify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Environmental variability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Limited dataset diversity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Background noise causes false positives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0213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29A17-7CD8-9973-8105-18373C9B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0A606B-B37E-8C6A-2B26-C72EDAB47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A5884E9-6E79-3C78-2CF6-A8BCB9B6BA5C}"/>
              </a:ext>
            </a:extLst>
          </p:cNvPr>
          <p:cNvSpPr txBox="1">
            <a:spLocks/>
          </p:cNvSpPr>
          <p:nvPr/>
        </p:nvSpPr>
        <p:spPr>
          <a:xfrm>
            <a:off x="914400" y="5980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What Makes Our Project Unique</a:t>
            </a:r>
            <a:endParaRPr lang="en-IL" sz="3600">
              <a:solidFill>
                <a:srgbClr val="156082"/>
              </a:solidFill>
              <a:latin typeface="Aptos Display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84F8B-DCE1-F49A-FC20-890C125EBD23}"/>
              </a:ext>
            </a:extLst>
          </p:cNvPr>
          <p:cNvSpPr txBox="1"/>
          <p:nvPr/>
        </p:nvSpPr>
        <p:spPr>
          <a:xfrm>
            <a:off x="914400" y="1665653"/>
            <a:ext cx="9491472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n-US" sz="2400" dirty="0"/>
              <a:t>We improved ship classification beyond just using existing models like Faster R-CNN, focusing on better accuracy and real-world use:</a:t>
            </a:r>
          </a:p>
          <a:p>
            <a:pPr>
              <a:buNone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Focused on Real-Time Suitability – </a:t>
            </a:r>
            <a:r>
              <a:rPr lang="en-US" sz="2400" dirty="0"/>
              <a:t>We tested models that can work in real-time settings.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Compared two modeling approaches</a:t>
            </a:r>
            <a:r>
              <a:rPr lang="en-US" sz="2400" dirty="0"/>
              <a:t> </a:t>
            </a:r>
            <a:r>
              <a:rPr lang="en-US" sz="2400" b="1" dirty="0"/>
              <a:t>– </a:t>
            </a:r>
            <a:r>
              <a:rPr lang="en-US" sz="2400" dirty="0"/>
              <a:t> YOLOv8 and ResNet50</a:t>
            </a:r>
            <a:r>
              <a:rPr lang="he-IL" sz="2400" dirty="0"/>
              <a:t> -</a:t>
            </a:r>
            <a:r>
              <a:rPr lang="en-US" sz="2400" dirty="0"/>
              <a:t> on both regular and enhanced images.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Used Super-Resolution (</a:t>
            </a:r>
            <a:r>
              <a:rPr lang="en-US" sz="2400" b="1" dirty="0" err="1"/>
              <a:t>SwinIR</a:t>
            </a:r>
            <a:r>
              <a:rPr lang="en-US" sz="2400" b="1" dirty="0"/>
              <a:t>) – </a:t>
            </a:r>
            <a:r>
              <a:rPr lang="en-US" sz="2400" dirty="0"/>
              <a:t>To enhance image quality and detect smaller or distant ships more effectively.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C82CF-D3D5-28F5-741A-8B572B82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0234" l="9961" r="89941">
                        <a14:foregroundMark x1="24512" y1="26465" x2="24512" y2="26465"/>
                        <a14:foregroundMark x1="32813" y1="32031" x2="32813" y2="32031"/>
                        <a14:foregroundMark x1="33594" y1="22168" x2="33594" y2="22168"/>
                        <a14:foregroundMark x1="39453" y1="13672" x2="39453" y2="13672"/>
                        <a14:foregroundMark x1="44238" y1="26953" x2="44238" y2="26953"/>
                        <a14:foregroundMark x1="49316" y1="17969" x2="49316" y2="17969"/>
                        <a14:foregroundMark x1="55176" y1="27832" x2="55176" y2="27832"/>
                        <a14:foregroundMark x1="62695" y1="17383" x2="62695" y2="17383"/>
                        <a14:foregroundMark x1="67969" y1="22168" x2="67969" y2="22168"/>
                        <a14:foregroundMark x1="70898" y1="30469" x2="70898" y2="30469"/>
                        <a14:foregroundMark x1="60547" y1="52051" x2="60547" y2="52051"/>
                        <a14:foregroundMark x1="43457" y1="47754" x2="43457" y2="47754"/>
                        <a14:foregroundMark x1="35742" y1="54980" x2="35742" y2="54980"/>
                        <a14:foregroundMark x1="68262" y1="62695" x2="68262" y2="62695"/>
                        <a14:foregroundMark x1="50391" y1="90234" x2="50391" y2="90234"/>
                        <a14:foregroundMark x1="52246" y1="80859" x2="52246" y2="80859"/>
                        <a14:foregroundMark x1="56543" y1="72852" x2="56543" y2="72852"/>
                        <a14:foregroundMark x1="40820" y1="72070" x2="40820" y2="72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635" y="4553712"/>
            <a:ext cx="2061365" cy="20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69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175A-DFAF-67AE-109C-28DBD6B8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6A3F67-906B-DD31-A499-5A378148F1BB}"/>
              </a:ext>
            </a:extLst>
          </p:cNvPr>
          <p:cNvSpPr/>
          <p:nvPr/>
        </p:nvSpPr>
        <p:spPr>
          <a:xfrm>
            <a:off x="767043" y="841248"/>
            <a:ext cx="10769286" cy="5846981"/>
          </a:xfrm>
          <a:prstGeom prst="rect">
            <a:avLst/>
          </a:prstGeom>
          <a:solidFill>
            <a:srgbClr val="E6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AAE0-E039-E99D-26CE-5AA201656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8" b="93126" l="8654" r="89973">
                        <a14:foregroundMark x1="25000" y1="49889" x2="8791" y2="17738"/>
                        <a14:foregroundMark x1="8791" y1="17738" x2="15797" y2="15299"/>
                        <a14:foregroundMark x1="15797" y1="15299" x2="18956" y2="16408"/>
                        <a14:foregroundMark x1="63874" y1="85588" x2="72527" y2="92461"/>
                        <a14:foregroundMark x1="72527" y1="92461" x2="79533" y2="93126"/>
                        <a14:foregroundMark x1="79533" y1="93126" x2="79396" y2="8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09175" y="169771"/>
            <a:ext cx="2517411" cy="1559550"/>
          </a:xfrm>
          <a:prstGeom prst="rect">
            <a:avLst/>
          </a:prstGeom>
        </p:spPr>
      </p:pic>
      <p:pic>
        <p:nvPicPr>
          <p:cNvPr id="5" name="גרפיקה 4" descr="מחקר עם מילוי מלא">
            <a:extLst>
              <a:ext uri="{FF2B5EF4-FFF2-40B4-BE49-F238E27FC236}">
                <a16:creationId xmlns:a16="http://schemas.microsoft.com/office/drawing/2014/main" id="{4AC4E955-6942-0062-0E03-A8B1E6C5B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44" y="3317155"/>
            <a:ext cx="914400" cy="914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BE6590-AEB8-4BD2-22F4-67BF3426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195" y="4224063"/>
            <a:ext cx="905934" cy="4693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/>
              <a:t>EDA</a:t>
            </a:r>
          </a:p>
        </p:txBody>
      </p:sp>
      <p:pic>
        <p:nvPicPr>
          <p:cNvPr id="12" name="גרפיקה 11" descr="קו חץ: ישר עם מילוי מלא">
            <a:extLst>
              <a:ext uri="{FF2B5EF4-FFF2-40B4-BE49-F238E27FC236}">
                <a16:creationId xmlns:a16="http://schemas.microsoft.com/office/drawing/2014/main" id="{01C03A67-AB11-16F3-30FE-D9D6809F5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871341" y="3408693"/>
            <a:ext cx="1602316" cy="914400"/>
          </a:xfrm>
          <a:prstGeom prst="rect">
            <a:avLst/>
          </a:prstGeom>
        </p:spPr>
      </p:pic>
      <p:pic>
        <p:nvPicPr>
          <p:cNvPr id="14" name="גרפיקה 13" descr="קו חץ: עקומה בכיוון השעון עם מילוי מלא">
            <a:extLst>
              <a:ext uri="{FF2B5EF4-FFF2-40B4-BE49-F238E27FC236}">
                <a16:creationId xmlns:a16="http://schemas.microsoft.com/office/drawing/2014/main" id="{5BF0409B-2876-63DC-34ED-EC9C168C3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009239" y="1529322"/>
            <a:ext cx="1494024" cy="1788242"/>
          </a:xfrm>
          <a:prstGeom prst="rect">
            <a:avLst/>
          </a:prstGeom>
        </p:spPr>
      </p:pic>
      <p:pic>
        <p:nvPicPr>
          <p:cNvPr id="15" name="גרפיקה 14" descr="קו חץ: עקומה נגד כיוון השעון עם מילוי מלא">
            <a:extLst>
              <a:ext uri="{FF2B5EF4-FFF2-40B4-BE49-F238E27FC236}">
                <a16:creationId xmlns:a16="http://schemas.microsoft.com/office/drawing/2014/main" id="{0A41A8D4-9E3F-AF6F-6BC0-D5EC10562F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548606">
            <a:off x="8660236" y="4711644"/>
            <a:ext cx="1634066" cy="1634066"/>
          </a:xfrm>
          <a:prstGeom prst="rect">
            <a:avLst/>
          </a:prstGeom>
        </p:spPr>
      </p:pic>
      <p:pic>
        <p:nvPicPr>
          <p:cNvPr id="16" name="גרפיקה 15" descr="גרף עמודות עם מגמה עולה עם מילוי מלא">
            <a:extLst>
              <a:ext uri="{FF2B5EF4-FFF2-40B4-BE49-F238E27FC236}">
                <a16:creationId xmlns:a16="http://schemas.microsoft.com/office/drawing/2014/main" id="{B748311F-FDBA-3EF8-99BF-0CB3954162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10543" y="3412405"/>
            <a:ext cx="914400" cy="924983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D7F613-3899-2EEA-C123-1DCDE298664C}"/>
              </a:ext>
            </a:extLst>
          </p:cNvPr>
          <p:cNvSpPr txBox="1">
            <a:spLocks/>
          </p:cNvSpPr>
          <p:nvPr/>
        </p:nvSpPr>
        <p:spPr>
          <a:xfrm>
            <a:off x="3353822" y="4323093"/>
            <a:ext cx="2175933" cy="374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/>
              <a:t>Enhanced Satellite resolution</a:t>
            </a:r>
            <a:endParaRPr lang="he-IL" sz="1600" b="1">
              <a:cs typeface="Arial"/>
            </a:endParaRPr>
          </a:p>
        </p:txBody>
      </p:sp>
      <p:pic>
        <p:nvPicPr>
          <p:cNvPr id="19" name="גרפיקה 18" descr="קו חץ: ישר עם מילוי מלא">
            <a:extLst>
              <a:ext uri="{FF2B5EF4-FFF2-40B4-BE49-F238E27FC236}">
                <a16:creationId xmlns:a16="http://schemas.microsoft.com/office/drawing/2014/main" id="{A670FAB6-0A53-E393-951B-5015EBDD7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321507" y="3419276"/>
            <a:ext cx="1602316" cy="9144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C7B12D0-469F-B1CF-3198-E6D947D799D6}"/>
              </a:ext>
            </a:extLst>
          </p:cNvPr>
          <p:cNvSpPr txBox="1">
            <a:spLocks/>
          </p:cNvSpPr>
          <p:nvPr/>
        </p:nvSpPr>
        <p:spPr>
          <a:xfrm>
            <a:off x="6627489" y="4333675"/>
            <a:ext cx="2175933" cy="374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Y</a:t>
            </a:r>
            <a:r>
              <a:rPr lang="en" sz="1600" b="1" dirty="0"/>
              <a:t>OLO8 and ResNet 50 </a:t>
            </a:r>
            <a:r>
              <a:rPr lang="en" sz="1600" b="1" dirty="0">
                <a:cs typeface="Arial"/>
              </a:rPr>
              <a:t>Fine-tuning</a:t>
            </a:r>
            <a:r>
              <a:rPr lang="en" sz="1600" b="1" dirty="0"/>
              <a:t> </a:t>
            </a:r>
            <a:endParaRPr lang="he-IL" sz="1600" b="1" dirty="0"/>
          </a:p>
        </p:txBody>
      </p:sp>
      <p:pic>
        <p:nvPicPr>
          <p:cNvPr id="22" name="גרפיקה 21" descr="קו חץ: ישר עם מילוי מלא">
            <a:extLst>
              <a:ext uri="{FF2B5EF4-FFF2-40B4-BE49-F238E27FC236}">
                <a16:creationId xmlns:a16="http://schemas.microsoft.com/office/drawing/2014/main" id="{456EB331-CD5D-2164-C323-4FE62C135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507090" y="3419275"/>
            <a:ext cx="1602316" cy="914400"/>
          </a:xfrm>
          <a:prstGeom prst="rect">
            <a:avLst/>
          </a:prstGeom>
        </p:spPr>
      </p:pic>
      <p:pic>
        <p:nvPicPr>
          <p:cNvPr id="23" name="גרפיקה 22" descr="מצגת עם תרשים עוגה עם מילוי מלא">
            <a:extLst>
              <a:ext uri="{FF2B5EF4-FFF2-40B4-BE49-F238E27FC236}">
                <a16:creationId xmlns:a16="http://schemas.microsoft.com/office/drawing/2014/main" id="{4894F80E-6E83-FE03-E26D-44E8BB18B7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99267" y="3343541"/>
            <a:ext cx="1009650" cy="1041399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B89C21-D18E-4249-261C-B849A6DD232B}"/>
              </a:ext>
            </a:extLst>
          </p:cNvPr>
          <p:cNvSpPr txBox="1">
            <a:spLocks/>
          </p:cNvSpPr>
          <p:nvPr/>
        </p:nvSpPr>
        <p:spPr>
          <a:xfrm>
            <a:off x="9715067" y="4201762"/>
            <a:ext cx="2175933" cy="374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sz="1600" b="1"/>
              <a:t>Evalutaion</a:t>
            </a:r>
            <a:endParaRPr lang="he-IL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5B0476C-279B-BD82-07D1-8C15F8EB9D9B}"/>
              </a:ext>
            </a:extLst>
          </p:cNvPr>
          <p:cNvSpPr txBox="1">
            <a:spLocks/>
          </p:cNvSpPr>
          <p:nvPr/>
        </p:nvSpPr>
        <p:spPr>
          <a:xfrm>
            <a:off x="914400" y="5752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156082"/>
                </a:solidFill>
                <a:latin typeface="Aptos Display (Headings)"/>
              </a:rPr>
              <a:t>Our Workflow Pipeline</a:t>
            </a:r>
            <a:endParaRPr lang="en-IL" sz="3600">
              <a:solidFill>
                <a:srgbClr val="156082"/>
              </a:solidFill>
              <a:latin typeface="Aptos Display (Headings)"/>
            </a:endParaRPr>
          </a:p>
        </p:txBody>
      </p:sp>
      <p:pic>
        <p:nvPicPr>
          <p:cNvPr id="27" name="גרפיקה 19" descr="כלים עם מילוי מלא">
            <a:extLst>
              <a:ext uri="{FF2B5EF4-FFF2-40B4-BE49-F238E27FC236}">
                <a16:creationId xmlns:a16="http://schemas.microsoft.com/office/drawing/2014/main" id="{FC67D81C-9E0C-F347-CF9E-B14E8EB33A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58256" y="3419275"/>
            <a:ext cx="914400" cy="9144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0649F61-B77D-1310-CF8D-BEA0460EA66C}"/>
              </a:ext>
            </a:extLst>
          </p:cNvPr>
          <p:cNvSpPr txBox="1">
            <a:spLocks/>
          </p:cNvSpPr>
          <p:nvPr/>
        </p:nvSpPr>
        <p:spPr>
          <a:xfrm>
            <a:off x="6627489" y="2533993"/>
            <a:ext cx="2175933" cy="374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sz="1600" b="1"/>
              <a:t>YOLO V8 Fine-tuning</a:t>
            </a:r>
            <a:endParaRPr lang="he-IL" sz="1600" b="1"/>
          </a:p>
        </p:txBody>
      </p:sp>
      <p:pic>
        <p:nvPicPr>
          <p:cNvPr id="30" name="גרפיקה 19" descr="כלים עם מילוי מלא">
            <a:extLst>
              <a:ext uri="{FF2B5EF4-FFF2-40B4-BE49-F238E27FC236}">
                <a16:creationId xmlns:a16="http://schemas.microsoft.com/office/drawing/2014/main" id="{BA6FAD44-9553-3668-19D5-78F6549E94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58256" y="1619593"/>
            <a:ext cx="914400" cy="914400"/>
          </a:xfrm>
          <a:prstGeom prst="rect">
            <a:avLst/>
          </a:prstGeom>
        </p:spPr>
      </p:pic>
      <p:pic>
        <p:nvPicPr>
          <p:cNvPr id="31" name="גרפיקה 18" descr="קו חץ: ישר עם מילוי מלא">
            <a:extLst>
              <a:ext uri="{FF2B5EF4-FFF2-40B4-BE49-F238E27FC236}">
                <a16:creationId xmlns:a16="http://schemas.microsoft.com/office/drawing/2014/main" id="{2356E496-17CB-2AF7-538A-6AD88D57C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321506" y="1791079"/>
            <a:ext cx="1602316" cy="914400"/>
          </a:xfrm>
          <a:prstGeom prst="rect">
            <a:avLst/>
          </a:prstGeom>
        </p:spPr>
      </p:pic>
      <p:pic>
        <p:nvPicPr>
          <p:cNvPr id="32" name="גרפיקה 13" descr="קו חץ: עקומה בכיוון השעון עם מילוי מלא">
            <a:extLst>
              <a:ext uri="{FF2B5EF4-FFF2-40B4-BE49-F238E27FC236}">
                <a16:creationId xmlns:a16="http://schemas.microsoft.com/office/drawing/2014/main" id="{4A7B388C-831F-68E0-01CF-5F055E820D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371628">
            <a:off x="8730257" y="1526558"/>
            <a:ext cx="1494024" cy="1788242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B8B2690-1891-4205-09AA-49F932DD707D}"/>
              </a:ext>
            </a:extLst>
          </p:cNvPr>
          <p:cNvSpPr txBox="1">
            <a:spLocks/>
          </p:cNvSpPr>
          <p:nvPr/>
        </p:nvSpPr>
        <p:spPr>
          <a:xfrm>
            <a:off x="6627489" y="6079374"/>
            <a:ext cx="2175933" cy="374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sz="1600" b="1"/>
              <a:t>ResNet50 Model training</a:t>
            </a:r>
            <a:endParaRPr lang="he-IL" sz="1600" b="1"/>
          </a:p>
        </p:txBody>
      </p:sp>
      <p:pic>
        <p:nvPicPr>
          <p:cNvPr id="34" name="גרפיקה 19" descr="כלים עם מילוי מלא">
            <a:extLst>
              <a:ext uri="{FF2B5EF4-FFF2-40B4-BE49-F238E27FC236}">
                <a16:creationId xmlns:a16="http://schemas.microsoft.com/office/drawing/2014/main" id="{FE63DB21-FD71-2924-49FE-B24B152720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58256" y="5164974"/>
            <a:ext cx="914400" cy="914400"/>
          </a:xfrm>
          <a:prstGeom prst="rect">
            <a:avLst/>
          </a:prstGeom>
        </p:spPr>
      </p:pic>
      <p:pic>
        <p:nvPicPr>
          <p:cNvPr id="35" name="גרפיקה 18" descr="קו חץ: ישר עם מילוי מלא">
            <a:extLst>
              <a:ext uri="{FF2B5EF4-FFF2-40B4-BE49-F238E27FC236}">
                <a16:creationId xmlns:a16="http://schemas.microsoft.com/office/drawing/2014/main" id="{160B333A-5EBC-8519-BC1D-2752287AC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321506" y="5336460"/>
            <a:ext cx="1602316" cy="914400"/>
          </a:xfrm>
          <a:prstGeom prst="rect">
            <a:avLst/>
          </a:prstGeom>
        </p:spPr>
      </p:pic>
      <p:pic>
        <p:nvPicPr>
          <p:cNvPr id="36" name="גרפיקה 14" descr="קו חץ: עקומה נגד כיוון השעון עם מילוי מלא">
            <a:extLst>
              <a:ext uri="{FF2B5EF4-FFF2-40B4-BE49-F238E27FC236}">
                <a16:creationId xmlns:a16="http://schemas.microsoft.com/office/drawing/2014/main" id="{9A3C9188-8D92-670E-710C-96309FA5F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071477">
            <a:off x="2000770" y="4740098"/>
            <a:ext cx="1634066" cy="1634066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5C1AD37-8AF9-EC07-4396-3711A9BF2901}"/>
              </a:ext>
            </a:extLst>
          </p:cNvPr>
          <p:cNvSpPr txBox="1">
            <a:spLocks/>
          </p:cNvSpPr>
          <p:nvPr/>
        </p:nvSpPr>
        <p:spPr>
          <a:xfrm>
            <a:off x="3382963" y="2623792"/>
            <a:ext cx="2175933" cy="374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/>
              <a:t>Original data</a:t>
            </a:r>
            <a:endParaRPr lang="he-IL" sz="1600" b="1">
              <a:cs typeface="Arial"/>
            </a:endParaRPr>
          </a:p>
        </p:txBody>
      </p:sp>
      <p:pic>
        <p:nvPicPr>
          <p:cNvPr id="39" name="Graphic 38" descr="Database with solid fill">
            <a:extLst>
              <a:ext uri="{FF2B5EF4-FFF2-40B4-BE49-F238E27FC236}">
                <a16:creationId xmlns:a16="http://schemas.microsoft.com/office/drawing/2014/main" id="{F3B358E1-0478-E3E2-18CF-5ED568E6C6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4719" y="1653513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D840E-44A2-9322-F986-C648754A810A}"/>
              </a:ext>
            </a:extLst>
          </p:cNvPr>
          <p:cNvSpPr txBox="1">
            <a:spLocks/>
          </p:cNvSpPr>
          <p:nvPr/>
        </p:nvSpPr>
        <p:spPr>
          <a:xfrm>
            <a:off x="3304843" y="6117005"/>
            <a:ext cx="2175933" cy="374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/>
              <a:t>Original data</a:t>
            </a:r>
            <a:endParaRPr lang="he-IL" sz="1600" b="1">
              <a:cs typeface="Arial"/>
            </a:endParaRP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38EE9F17-95BC-1044-C2BA-4A5FA41BE4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46599" y="51467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3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853</Words>
  <Application>Microsoft Office PowerPoint</Application>
  <PresentationFormat>Widescreen</PresentationFormat>
  <Paragraphs>163</Paragraphs>
  <Slides>34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Aptos</vt:lpstr>
      <vt:lpstr>Aptos Display</vt:lpstr>
      <vt:lpstr>Aptos Display (Headings)</vt:lpstr>
      <vt:lpstr>Arial</vt:lpstr>
      <vt:lpstr>Britannic Bold</vt:lpstr>
      <vt:lpstr>Calibri</vt:lpstr>
      <vt:lpstr>Times New Roman</vt:lpstr>
      <vt:lpstr>Office Theme</vt:lpstr>
      <vt:lpstr>Office Theme</vt:lpstr>
      <vt:lpstr>Satellite Ship Classification</vt:lpstr>
      <vt:lpstr>PowerPoint Presentation</vt:lpstr>
      <vt:lpstr>PowerPoint Presentation</vt:lpstr>
      <vt:lpstr>PowerPoint Presentation</vt:lpstr>
      <vt:lpstr>Problem Definition</vt:lpstr>
      <vt:lpstr>PowerPoint Presentation</vt:lpstr>
      <vt:lpstr>PowerPoint Presentation</vt:lpstr>
      <vt:lpstr>PowerPoint Presentation</vt:lpstr>
      <vt:lpstr>PowerPoint Presentation</vt:lpstr>
      <vt:lpstr>Exploratory Data Analysis (EDA)</vt:lpstr>
      <vt:lpstr>YOLOv8-Nano Classification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ResNet50 for Image Classification </vt:lpstr>
      <vt:lpstr>PowerPoint Presentation</vt:lpstr>
      <vt:lpstr>PowerPoint Presentation</vt:lpstr>
      <vt:lpstr>PowerPoint Presentation</vt:lpstr>
      <vt:lpstr>Enhanced Satellite 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איילת השחר כהן</dc:creator>
  <cp:lastModifiedBy>עדי דניאל</cp:lastModifiedBy>
  <cp:revision>3</cp:revision>
  <dcterms:created xsi:type="dcterms:W3CDTF">2025-04-07T18:08:04Z</dcterms:created>
  <dcterms:modified xsi:type="dcterms:W3CDTF">2025-07-02T10:36:51Z</dcterms:modified>
</cp:coreProperties>
</file>